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0"/>
  </p:notesMasterIdLst>
  <p:sldIdLst>
    <p:sldId id="302" r:id="rId5"/>
    <p:sldId id="258" r:id="rId6"/>
    <p:sldId id="293" r:id="rId7"/>
    <p:sldId id="294" r:id="rId8"/>
    <p:sldId id="295" r:id="rId9"/>
    <p:sldId id="296" r:id="rId10"/>
    <p:sldId id="307" r:id="rId11"/>
    <p:sldId id="297" r:id="rId12"/>
    <p:sldId id="275" r:id="rId13"/>
    <p:sldId id="298" r:id="rId14"/>
    <p:sldId id="257" r:id="rId15"/>
    <p:sldId id="308" r:id="rId16"/>
    <p:sldId id="281" r:id="rId17"/>
    <p:sldId id="282" r:id="rId18"/>
    <p:sldId id="309" r:id="rId19"/>
    <p:sldId id="300" r:id="rId20"/>
    <p:sldId id="288" r:id="rId21"/>
    <p:sldId id="301" r:id="rId22"/>
    <p:sldId id="290" r:id="rId23"/>
    <p:sldId id="291" r:id="rId24"/>
    <p:sldId id="303" r:id="rId25"/>
    <p:sldId id="304" r:id="rId26"/>
    <p:sldId id="306" r:id="rId27"/>
    <p:sldId id="310" r:id="rId28"/>
    <p:sldId id="31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892B81-C714-4651-B99E-CA0CBFB38C26}" v="15" dt="2021-11-16T17:55:39.5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73" autoAdjust="0"/>
    <p:restoredTop sz="94660"/>
  </p:normalViewPr>
  <p:slideViewPr>
    <p:cSldViewPr snapToGrid="0">
      <p:cViewPr varScale="1">
        <p:scale>
          <a:sx n="112" d="100"/>
          <a:sy n="112" d="100"/>
        </p:scale>
        <p:origin x="181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microsoft.com/office/2015/10/relationships/revisionInfo" Target="revisionInfo.xml"/><Relationship Id="rId8" Type="http://schemas.openxmlformats.org/officeDocument/2006/relationships/slide" Target="slides/slide4.xml"/></Relationships>
</file>

<file path=ppt/media/image1.jpg>
</file>

<file path=ppt/media/image10.jpg>
</file>

<file path=ppt/media/image11.jpg>
</file>

<file path=ppt/media/image2.jpeg>
</file>

<file path=ppt/media/image3.jpeg>
</file>

<file path=ppt/media/image4.jp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3F8DFB-29FC-453E-854A-17E0B06FDF9C}" type="datetimeFigureOut">
              <a:rPr lang="en-US" smtClean="0"/>
              <a:t>11/22/2021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7A19B8-9F01-4D47-94BB-6C862F840E48}" type="slidenum">
              <a:rPr lang="en-US" smtClean="0"/>
              <a:t>‹#›</a:t>
            </a:fld>
            <a:endParaRPr lang="en-US"/>
          </a:p>
        </p:txBody>
      </p:sp>
    </p:spTree>
    <p:extLst>
      <p:ext uri="{BB962C8B-B14F-4D97-AF65-F5344CB8AC3E}">
        <p14:creationId xmlns:p14="http://schemas.microsoft.com/office/powerpoint/2010/main" val="2675391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was still relatively young, my mother lost control of her car when it hit a patch of ice two days before Christmas.  Her car spun off the road, her seat collapsed, and she experienced a traumatic brain injury.  She survived but she never recovered even to the point of recognizing my sister and me.  She required full-time care for the rest of her life, and it devastated my family.  </a:t>
            </a:r>
          </a:p>
        </p:txBody>
      </p:sp>
      <p:sp>
        <p:nvSpPr>
          <p:cNvPr id="4" name="Slide Number Placeholder 3"/>
          <p:cNvSpPr>
            <a:spLocks noGrp="1"/>
          </p:cNvSpPr>
          <p:nvPr>
            <p:ph type="sldNum" sz="quarter" idx="5"/>
          </p:nvPr>
        </p:nvSpPr>
        <p:spPr/>
        <p:txBody>
          <a:bodyPr/>
          <a:lstStyle/>
          <a:p>
            <a:fld id="{435993E8-F757-4758-9F0C-572B18B40D93}" type="slidenum">
              <a:rPr lang="en-US" smtClean="0"/>
              <a:t>2</a:t>
            </a:fld>
            <a:endParaRPr lang="en-US"/>
          </a:p>
        </p:txBody>
      </p:sp>
    </p:spTree>
    <p:extLst>
      <p:ext uri="{BB962C8B-B14F-4D97-AF65-F5344CB8AC3E}">
        <p14:creationId xmlns:p14="http://schemas.microsoft.com/office/powerpoint/2010/main" val="2793996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under the hood" so to speak at two of the more revealing personal sensing methods that we are developing to provide you with some intuition about how this works.</a:t>
            </a:r>
            <a:br>
              <a:rPr lang="en-US" dirty="0"/>
            </a:br>
            <a:br>
              <a:rPr lang="en-US" dirty="0"/>
            </a:br>
            <a:r>
              <a:rPr lang="en-US" dirty="0"/>
              <a:t>Behind me is a wide view of my moment-by-moment location detected by my smartphone over a month when we were first experimenting with this personal sensing method.  You can see the paths that I traveled, with movement by car in yellow and running in blue.  </a:t>
            </a:r>
            <a:br>
              <a:rPr lang="en-US" dirty="0"/>
            </a:br>
            <a:br>
              <a:rPr lang="en-US" dirty="0"/>
            </a:br>
            <a:r>
              <a:rPr lang="en-US" dirty="0"/>
              <a:t>The points in red indicate places that I stopped to visit for at least a few minutes.  </a:t>
            </a:r>
          </a:p>
          <a:p>
            <a:endParaRPr lang="en-US" dirty="0"/>
          </a:p>
          <a:p>
            <a:r>
              <a:rPr lang="en-US" dirty="0"/>
              <a:t>And although not displayed here, we know the days and exact times that I was at each location.  </a:t>
            </a:r>
            <a:br>
              <a:rPr lang="en-US" dirty="0"/>
            </a:br>
            <a:br>
              <a:rPr lang="en-US" dirty="0"/>
            </a:br>
            <a:r>
              <a:rPr lang="en-US" dirty="0"/>
              <a:t>As my smartphone ads already know, you can immediately see that I am runner, with long runs leaving from downtown Madison and frequent trail runs in the county and state parks to the west and northwest.</a:t>
            </a:r>
          </a:p>
        </p:txBody>
      </p:sp>
      <p:sp>
        <p:nvSpPr>
          <p:cNvPr id="4" name="Slide Number Placeholder 3"/>
          <p:cNvSpPr>
            <a:spLocks noGrp="1"/>
          </p:cNvSpPr>
          <p:nvPr>
            <p:ph type="sldNum" sz="quarter" idx="5"/>
          </p:nvPr>
        </p:nvSpPr>
        <p:spPr/>
        <p:txBody>
          <a:bodyPr/>
          <a:lstStyle/>
          <a:p>
            <a:fld id="{435993E8-F757-4758-9F0C-572B18B40D93}" type="slidenum">
              <a:rPr lang="en-US" smtClean="0"/>
              <a:t>13</a:t>
            </a:fld>
            <a:endParaRPr lang="en-US"/>
          </a:p>
        </p:txBody>
      </p:sp>
    </p:spTree>
    <p:extLst>
      <p:ext uri="{BB962C8B-B14F-4D97-AF65-F5344CB8AC3E}">
        <p14:creationId xmlns:p14="http://schemas.microsoft.com/office/powerpoint/2010/main" val="29198495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Zooming in to the Madison isthmus, you can see dense clusters of red dots indicating places visited near my home and where I work at the University of Wisconsin.  You can see that I drive my children clockwise around the lake each morning to their elementary school.  And you could detect those stressful mornings when getting my young kids dressed and fed didn't go as planned and we were late, sometimes very late, to school!</a:t>
            </a:r>
            <a:br>
              <a:rPr lang="en-US" dirty="0"/>
            </a:br>
            <a:br>
              <a:rPr lang="en-US" dirty="0"/>
            </a:br>
            <a:r>
              <a:rPr lang="en-US" dirty="0"/>
              <a:t>You can see my daily running commute to and from my office.  From this, you can observe the long days, and short days, at the office.   </a:t>
            </a:r>
            <a:br>
              <a:rPr lang="en-US" dirty="0"/>
            </a:br>
            <a:br>
              <a:rPr lang="en-US" dirty="0"/>
            </a:br>
            <a:r>
              <a:rPr lang="en-US" dirty="0"/>
              <a:t>If you probed the red dots indicating the places I visited, you would find the restaurants, bars, and coffee shops where I eat, drink and socialize.  We can use public map data to identify these places and make inferences about what I do there.  </a:t>
            </a:r>
          </a:p>
        </p:txBody>
      </p:sp>
      <p:sp>
        <p:nvSpPr>
          <p:cNvPr id="4" name="Slide Number Placeholder 3"/>
          <p:cNvSpPr>
            <a:spLocks noGrp="1"/>
          </p:cNvSpPr>
          <p:nvPr>
            <p:ph type="sldNum" sz="quarter" idx="5"/>
          </p:nvPr>
        </p:nvSpPr>
        <p:spPr/>
        <p:txBody>
          <a:bodyPr/>
          <a:lstStyle/>
          <a:p>
            <a:fld id="{435993E8-F757-4758-9F0C-572B18B40D93}" type="slidenum">
              <a:rPr lang="en-US" smtClean="0"/>
              <a:t>14</a:t>
            </a:fld>
            <a:endParaRPr lang="en-US"/>
          </a:p>
        </p:txBody>
      </p:sp>
    </p:spTree>
    <p:extLst>
      <p:ext uri="{BB962C8B-B14F-4D97-AF65-F5344CB8AC3E}">
        <p14:creationId xmlns:p14="http://schemas.microsoft.com/office/powerpoint/2010/main" val="32334137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mental health crisis in the U.S. and it is a crisis of </a:t>
            </a:r>
            <a:r>
              <a:rPr lang="en-US" b="1" dirty="0">
                <a:solidFill>
                  <a:srgbClr val="000000"/>
                </a:solidFill>
                <a:effectLst/>
              </a:rPr>
              <a:t>**unmet**</a:t>
            </a:r>
            <a:r>
              <a:rPr lang="en-US" dirty="0"/>
              <a:t> high need because our delivery of mental healthcare is deeply flawed.</a:t>
            </a:r>
            <a:br>
              <a:rPr lang="en-US" dirty="0"/>
            </a:br>
            <a:br>
              <a:rPr lang="en-US" dirty="0"/>
            </a:br>
            <a:r>
              <a:rPr lang="en-US" dirty="0"/>
              <a:t>In 2019, well over half of the 52 million individuals in the U.S. with an active mental illness did not receive </a:t>
            </a:r>
            <a:r>
              <a:rPr lang="en-US" b="1" dirty="0">
                <a:solidFill>
                  <a:srgbClr val="000000"/>
                </a:solidFill>
                <a:effectLst/>
              </a:rPr>
              <a:t>**any**</a:t>
            </a:r>
            <a:r>
              <a:rPr lang="en-US" dirty="0"/>
              <a:t> treatment.  </a:t>
            </a:r>
            <a:r>
              <a:rPr lang="en-US" b="1" dirty="0">
                <a:solidFill>
                  <a:srgbClr val="000000"/>
                </a:solidFill>
                <a:effectLst/>
              </a:rPr>
              <a:t>**More than half**</a:t>
            </a:r>
            <a:r>
              <a:rPr lang="en-US" dirty="0"/>
              <a:t>!  </a:t>
            </a:r>
            <a:br>
              <a:rPr lang="en-US" dirty="0"/>
            </a:br>
            <a:br>
              <a:rPr lang="en-US" dirty="0"/>
            </a:br>
            <a:r>
              <a:rPr lang="en-US" dirty="0"/>
              <a:t>And for those suffering with a substance use disorder - like my dad - it was worse still.  </a:t>
            </a:r>
            <a:r>
              <a:rPr lang="en-US" b="1" dirty="0">
                <a:solidFill>
                  <a:srgbClr val="000000"/>
                </a:solidFill>
                <a:effectLst/>
              </a:rPr>
              <a:t>**9 out of 10 people**</a:t>
            </a:r>
            <a:r>
              <a:rPr lang="en-US" dirty="0"/>
              <a:t> with substance use disorders did not receive any treatment at all.</a:t>
            </a:r>
            <a:br>
              <a:rPr lang="en-US" dirty="0"/>
            </a:br>
            <a:br>
              <a:rPr lang="en-US" dirty="0"/>
            </a:br>
            <a:r>
              <a:rPr lang="en-US" dirty="0"/>
              <a:t>Our failure to provide treatment has tragic consequences.  In the past 12 months alone, almost </a:t>
            </a:r>
            <a:r>
              <a:rPr lang="en-US" b="1" dirty="0">
                <a:solidFill>
                  <a:srgbClr val="000000"/>
                </a:solidFill>
                <a:effectLst/>
              </a:rPr>
              <a:t>**100,000 people**</a:t>
            </a:r>
            <a:r>
              <a:rPr lang="en-US" dirty="0"/>
              <a:t> have died from drug overdoses.  </a:t>
            </a:r>
          </a:p>
        </p:txBody>
      </p:sp>
      <p:sp>
        <p:nvSpPr>
          <p:cNvPr id="4" name="Slide Number Placeholder 3"/>
          <p:cNvSpPr>
            <a:spLocks noGrp="1"/>
          </p:cNvSpPr>
          <p:nvPr>
            <p:ph type="sldNum" sz="quarter" idx="5"/>
          </p:nvPr>
        </p:nvSpPr>
        <p:spPr/>
        <p:txBody>
          <a:bodyPr/>
          <a:lstStyle/>
          <a:p>
            <a:fld id="{435993E8-F757-4758-9F0C-572B18B40D93}" type="slidenum">
              <a:rPr lang="en-US" smtClean="0"/>
              <a:t>15</a:t>
            </a:fld>
            <a:endParaRPr lang="en-US"/>
          </a:p>
        </p:txBody>
      </p:sp>
    </p:spTree>
    <p:extLst>
      <p:ext uri="{BB962C8B-B14F-4D97-AF65-F5344CB8AC3E}">
        <p14:creationId xmlns:p14="http://schemas.microsoft.com/office/powerpoint/2010/main" val="31299802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mental health crisis in the U.S. and it is a crisis of </a:t>
            </a:r>
            <a:r>
              <a:rPr lang="en-US" b="1" dirty="0">
                <a:solidFill>
                  <a:srgbClr val="000000"/>
                </a:solidFill>
                <a:effectLst/>
              </a:rPr>
              <a:t>**unmet**</a:t>
            </a:r>
            <a:r>
              <a:rPr lang="en-US" dirty="0"/>
              <a:t> high need because our delivery of mental healthcare is deeply flawed.</a:t>
            </a:r>
            <a:br>
              <a:rPr lang="en-US" dirty="0"/>
            </a:br>
            <a:br>
              <a:rPr lang="en-US" dirty="0"/>
            </a:br>
            <a:r>
              <a:rPr lang="en-US" dirty="0"/>
              <a:t>In 2019, well over half of the 52 million individuals in the U.S. with an active mental illness did not receive </a:t>
            </a:r>
            <a:r>
              <a:rPr lang="en-US" b="1" dirty="0">
                <a:solidFill>
                  <a:srgbClr val="000000"/>
                </a:solidFill>
                <a:effectLst/>
              </a:rPr>
              <a:t>**any**</a:t>
            </a:r>
            <a:r>
              <a:rPr lang="en-US" dirty="0"/>
              <a:t> treatment.  </a:t>
            </a:r>
            <a:r>
              <a:rPr lang="en-US" b="1" dirty="0">
                <a:solidFill>
                  <a:srgbClr val="000000"/>
                </a:solidFill>
                <a:effectLst/>
              </a:rPr>
              <a:t>**More than half**</a:t>
            </a:r>
            <a:r>
              <a:rPr lang="en-US" dirty="0"/>
              <a:t>!  </a:t>
            </a:r>
            <a:br>
              <a:rPr lang="en-US" dirty="0"/>
            </a:br>
            <a:br>
              <a:rPr lang="en-US" dirty="0"/>
            </a:br>
            <a:r>
              <a:rPr lang="en-US" dirty="0"/>
              <a:t>And for those suffering with a substance use disorder - like my dad - it was worse still.  </a:t>
            </a:r>
            <a:r>
              <a:rPr lang="en-US" b="1" dirty="0">
                <a:solidFill>
                  <a:srgbClr val="000000"/>
                </a:solidFill>
                <a:effectLst/>
              </a:rPr>
              <a:t>**9 out of 10 people**</a:t>
            </a:r>
            <a:r>
              <a:rPr lang="en-US" dirty="0"/>
              <a:t> with substance use disorders did not receive any treatment at all.</a:t>
            </a:r>
            <a:br>
              <a:rPr lang="en-US" dirty="0"/>
            </a:br>
            <a:br>
              <a:rPr lang="en-US" dirty="0"/>
            </a:br>
            <a:r>
              <a:rPr lang="en-US" dirty="0"/>
              <a:t>Our failure to provide treatment has tragic consequences.  In the past 12 months alone, almost </a:t>
            </a:r>
            <a:r>
              <a:rPr lang="en-US" b="1" dirty="0">
                <a:solidFill>
                  <a:srgbClr val="000000"/>
                </a:solidFill>
                <a:effectLst/>
              </a:rPr>
              <a:t>**100,000 people**</a:t>
            </a:r>
            <a:r>
              <a:rPr lang="en-US" dirty="0"/>
              <a:t> have died from drug overdoses.  </a:t>
            </a:r>
          </a:p>
        </p:txBody>
      </p:sp>
      <p:sp>
        <p:nvSpPr>
          <p:cNvPr id="4" name="Slide Number Placeholder 3"/>
          <p:cNvSpPr>
            <a:spLocks noGrp="1"/>
          </p:cNvSpPr>
          <p:nvPr>
            <p:ph type="sldNum" sz="quarter" idx="5"/>
          </p:nvPr>
        </p:nvSpPr>
        <p:spPr/>
        <p:txBody>
          <a:bodyPr/>
          <a:lstStyle/>
          <a:p>
            <a:fld id="{435993E8-F757-4758-9F0C-572B18B40D93}" type="slidenum">
              <a:rPr lang="en-US" smtClean="0"/>
              <a:t>16</a:t>
            </a:fld>
            <a:endParaRPr lang="en-US"/>
          </a:p>
        </p:txBody>
      </p:sp>
    </p:spTree>
    <p:extLst>
      <p:ext uri="{BB962C8B-B14F-4D97-AF65-F5344CB8AC3E}">
        <p14:creationId xmlns:p14="http://schemas.microsoft.com/office/powerpoint/2010/main" val="307117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also suspect that at some point, probably about five minutes ago, you also thought: </a:t>
            </a:r>
            <a:br>
              <a:rPr lang="en-US" dirty="0"/>
            </a:br>
            <a:br>
              <a:rPr lang="en-US" dirty="0"/>
            </a:br>
            <a:r>
              <a:rPr lang="en-US" dirty="0"/>
              <a:t>&gt; "Holy crap, this is really private information that these apps would collect from me.  Who will have access to it and what will they do with it?"</a:t>
            </a:r>
            <a:br>
              <a:rPr lang="en-US" dirty="0"/>
            </a:br>
            <a:br>
              <a:rPr lang="en-US" dirty="0"/>
            </a:br>
            <a:r>
              <a:rPr lang="en-US" dirty="0"/>
              <a:t>Most of us are too familiar with recent egregious privacy violations including the Facebook Cambridge Analytica scandal and the more recent WhatsApp Pegasus Spyware scandal.</a:t>
            </a:r>
            <a:br>
              <a:rPr lang="en-US" dirty="0"/>
            </a:br>
            <a:br>
              <a:rPr lang="en-US" dirty="0"/>
            </a:br>
            <a:r>
              <a:rPr lang="en-US" dirty="0"/>
              <a:t>Given this, you might be surprised to hear me say that I am generally optimistic that we will get these privacy issues resolved, at least narrowly in the context of digital therapeutic apps.   I'm not making any promises for other apps on your phone or god forbid, Facebook! You're on your own there.....  </a:t>
            </a:r>
          </a:p>
        </p:txBody>
      </p:sp>
      <p:sp>
        <p:nvSpPr>
          <p:cNvPr id="4" name="Slide Number Placeholder 3"/>
          <p:cNvSpPr>
            <a:spLocks noGrp="1"/>
          </p:cNvSpPr>
          <p:nvPr>
            <p:ph type="sldNum" sz="quarter" idx="5"/>
          </p:nvPr>
        </p:nvSpPr>
        <p:spPr/>
        <p:txBody>
          <a:bodyPr/>
          <a:lstStyle/>
          <a:p>
            <a:fld id="{435993E8-F757-4758-9F0C-572B18B40D93}" type="slidenum">
              <a:rPr lang="en-US" smtClean="0"/>
              <a:t>17</a:t>
            </a:fld>
            <a:endParaRPr lang="en-US"/>
          </a:p>
        </p:txBody>
      </p:sp>
    </p:spTree>
    <p:extLst>
      <p:ext uri="{BB962C8B-B14F-4D97-AF65-F5344CB8AC3E}">
        <p14:creationId xmlns:p14="http://schemas.microsoft.com/office/powerpoint/2010/main" val="32525806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mental health crisis in the U.S. and it is a crisis of </a:t>
            </a:r>
            <a:r>
              <a:rPr lang="en-US" b="1" dirty="0">
                <a:solidFill>
                  <a:srgbClr val="000000"/>
                </a:solidFill>
                <a:effectLst/>
              </a:rPr>
              <a:t>**unmet**</a:t>
            </a:r>
            <a:r>
              <a:rPr lang="en-US" dirty="0"/>
              <a:t> high need because our delivery of mental healthcare is deeply flawed.</a:t>
            </a:r>
            <a:br>
              <a:rPr lang="en-US" dirty="0"/>
            </a:br>
            <a:br>
              <a:rPr lang="en-US" dirty="0"/>
            </a:br>
            <a:r>
              <a:rPr lang="en-US" dirty="0"/>
              <a:t>In 2019, well over half of the 52 million individuals in the U.S. with an active mental illness did not receive </a:t>
            </a:r>
            <a:r>
              <a:rPr lang="en-US" b="1" dirty="0">
                <a:solidFill>
                  <a:srgbClr val="000000"/>
                </a:solidFill>
                <a:effectLst/>
              </a:rPr>
              <a:t>**any**</a:t>
            </a:r>
            <a:r>
              <a:rPr lang="en-US" dirty="0"/>
              <a:t> treatment.  </a:t>
            </a:r>
            <a:r>
              <a:rPr lang="en-US" b="1" dirty="0">
                <a:solidFill>
                  <a:srgbClr val="000000"/>
                </a:solidFill>
                <a:effectLst/>
              </a:rPr>
              <a:t>**More than half**</a:t>
            </a:r>
            <a:r>
              <a:rPr lang="en-US" dirty="0"/>
              <a:t>!  </a:t>
            </a:r>
            <a:br>
              <a:rPr lang="en-US" dirty="0"/>
            </a:br>
            <a:br>
              <a:rPr lang="en-US" dirty="0"/>
            </a:br>
            <a:r>
              <a:rPr lang="en-US" dirty="0"/>
              <a:t>And for those suffering with a substance use disorder - like my dad - it was worse still.  </a:t>
            </a:r>
            <a:r>
              <a:rPr lang="en-US" b="1" dirty="0">
                <a:solidFill>
                  <a:srgbClr val="000000"/>
                </a:solidFill>
                <a:effectLst/>
              </a:rPr>
              <a:t>**9 out of 10 people**</a:t>
            </a:r>
            <a:r>
              <a:rPr lang="en-US" dirty="0"/>
              <a:t> with substance use disorders did not receive any treatment at all.</a:t>
            </a:r>
            <a:br>
              <a:rPr lang="en-US" dirty="0"/>
            </a:br>
            <a:br>
              <a:rPr lang="en-US" dirty="0"/>
            </a:br>
            <a:r>
              <a:rPr lang="en-US" dirty="0"/>
              <a:t>Our failure to provide treatment has tragic consequences.  In the past 12 months alone, almost </a:t>
            </a:r>
            <a:r>
              <a:rPr lang="en-US" b="1" dirty="0">
                <a:solidFill>
                  <a:srgbClr val="000000"/>
                </a:solidFill>
                <a:effectLst/>
              </a:rPr>
              <a:t>**100,000 people**</a:t>
            </a:r>
            <a:r>
              <a:rPr lang="en-US" dirty="0"/>
              <a:t> have died from drug overdoses.  </a:t>
            </a:r>
          </a:p>
        </p:txBody>
      </p:sp>
      <p:sp>
        <p:nvSpPr>
          <p:cNvPr id="4" name="Slide Number Placeholder 3"/>
          <p:cNvSpPr>
            <a:spLocks noGrp="1"/>
          </p:cNvSpPr>
          <p:nvPr>
            <p:ph type="sldNum" sz="quarter" idx="5"/>
          </p:nvPr>
        </p:nvSpPr>
        <p:spPr/>
        <p:txBody>
          <a:bodyPr/>
          <a:lstStyle/>
          <a:p>
            <a:fld id="{435993E8-F757-4758-9F0C-572B18B40D93}" type="slidenum">
              <a:rPr lang="en-US" smtClean="0"/>
              <a:t>18</a:t>
            </a:fld>
            <a:endParaRPr lang="en-US"/>
          </a:p>
        </p:txBody>
      </p:sp>
    </p:spTree>
    <p:extLst>
      <p:ext uri="{BB962C8B-B14F-4D97-AF65-F5344CB8AC3E}">
        <p14:creationId xmlns:p14="http://schemas.microsoft.com/office/powerpoint/2010/main" val="2848390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why I'm optimistic.  In the last five years, the FDA recognized </a:t>
            </a:r>
            <a:r>
              <a:rPr lang="en-US"/>
              <a:t>both the </a:t>
            </a:r>
            <a:r>
              <a:rPr lang="en-US" dirty="0"/>
              <a:t>potential benefits and risks to public health posed by digital therapeutics.  In response, the FDA has now clarified that it intends to regulate software, including mobile apps, as it does other medical devices if the purpose of that software is to prevent, manage, or treat disease.  </a:t>
            </a:r>
            <a:br>
              <a:rPr lang="en-US" dirty="0"/>
            </a:br>
            <a:br>
              <a:rPr lang="en-US" dirty="0"/>
            </a:br>
            <a:r>
              <a:rPr lang="en-US" dirty="0"/>
              <a:t>This means that the FDA now evaluates the effectiveness and risks, including privacy risks, of digital therapeutics before clearing them for use with patients.</a:t>
            </a:r>
            <a:br>
              <a:rPr lang="en-US" dirty="0"/>
            </a:br>
            <a:br>
              <a:rPr lang="en-US" dirty="0"/>
            </a:br>
            <a:r>
              <a:rPr lang="en-US" dirty="0"/>
              <a:t>These FDA policy changes are huge and they begin to situate digital therapeutics squarely within healthcare, where privacy protections have been considered paramount.  </a:t>
            </a:r>
          </a:p>
          <a:p>
            <a:endParaRPr lang="en-US" dirty="0"/>
          </a:p>
          <a:p>
            <a:r>
              <a:rPr lang="en-US" dirty="0"/>
              <a:t>This FDA guidance was also designed to provide the clarity and predictability necessary to stimulate further development, innovation, and investment in digital therapeutics.  </a:t>
            </a:r>
            <a:br>
              <a:rPr lang="en-US" dirty="0"/>
            </a:br>
            <a:br>
              <a:rPr lang="en-US" dirty="0"/>
            </a:br>
            <a:r>
              <a:rPr lang="en-US" dirty="0"/>
              <a:t>And, in fact, the FDA has already followed through and recently cleared two new digital therapeutics to help people manage and treat substance use disorders.  </a:t>
            </a:r>
          </a:p>
        </p:txBody>
      </p:sp>
      <p:sp>
        <p:nvSpPr>
          <p:cNvPr id="4" name="Slide Number Placeholder 3"/>
          <p:cNvSpPr>
            <a:spLocks noGrp="1"/>
          </p:cNvSpPr>
          <p:nvPr>
            <p:ph type="sldNum" sz="quarter" idx="5"/>
          </p:nvPr>
        </p:nvSpPr>
        <p:spPr/>
        <p:txBody>
          <a:bodyPr/>
          <a:lstStyle/>
          <a:p>
            <a:fld id="{435993E8-F757-4758-9F0C-572B18B40D93}" type="slidenum">
              <a:rPr lang="en-US" smtClean="0"/>
              <a:t>19</a:t>
            </a:fld>
            <a:endParaRPr lang="en-US"/>
          </a:p>
        </p:txBody>
      </p:sp>
    </p:spTree>
    <p:extLst>
      <p:ext uri="{BB962C8B-B14F-4D97-AF65-F5344CB8AC3E}">
        <p14:creationId xmlns:p14="http://schemas.microsoft.com/office/powerpoint/2010/main" val="2247688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therapeutics are here today.  </a:t>
            </a:r>
            <a:br>
              <a:rPr lang="en-US" dirty="0"/>
            </a:br>
            <a:br>
              <a:rPr lang="en-US" dirty="0"/>
            </a:br>
            <a:r>
              <a:rPr lang="en-US" dirty="0"/>
              <a:t>And as they begin to add personal sensing capabilities, we can start to imagine what precision mental healthcare might look like — “delivering the right treatments, at the right time, to the right person, every time”</a:t>
            </a:r>
          </a:p>
          <a:p>
            <a:endParaRPr lang="en-US" dirty="0"/>
          </a:p>
          <a:p>
            <a:r>
              <a:rPr lang="en-US" dirty="0"/>
              <a:t>My dad did not receive the mental healthcare he needed.  Neither did Victor Kittleson.  In large part, my work now is driven so that others don't suffer similarly.  </a:t>
            </a:r>
          </a:p>
        </p:txBody>
      </p:sp>
      <p:sp>
        <p:nvSpPr>
          <p:cNvPr id="4" name="Slide Number Placeholder 3"/>
          <p:cNvSpPr>
            <a:spLocks noGrp="1"/>
          </p:cNvSpPr>
          <p:nvPr>
            <p:ph type="sldNum" sz="quarter" idx="5"/>
          </p:nvPr>
        </p:nvSpPr>
        <p:spPr/>
        <p:txBody>
          <a:bodyPr/>
          <a:lstStyle/>
          <a:p>
            <a:fld id="{435993E8-F757-4758-9F0C-572B18B40D93}" type="slidenum">
              <a:rPr lang="en-US" smtClean="0"/>
              <a:t>20</a:t>
            </a:fld>
            <a:endParaRPr lang="en-US"/>
          </a:p>
        </p:txBody>
      </p:sp>
    </p:spTree>
    <p:extLst>
      <p:ext uri="{BB962C8B-B14F-4D97-AF65-F5344CB8AC3E}">
        <p14:creationId xmlns:p14="http://schemas.microsoft.com/office/powerpoint/2010/main" val="37818411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therapeutics are here today.  </a:t>
            </a:r>
            <a:br>
              <a:rPr lang="en-US" dirty="0"/>
            </a:br>
            <a:br>
              <a:rPr lang="en-US" dirty="0"/>
            </a:br>
            <a:r>
              <a:rPr lang="en-US" dirty="0"/>
              <a:t>And as they begin to add personal sensing capabilities, we can start to imagine what precision mental healthcare might look like — “delivering the right treatments, at the right time, to the right person, every time”</a:t>
            </a:r>
          </a:p>
          <a:p>
            <a:endParaRPr lang="en-US" dirty="0"/>
          </a:p>
          <a:p>
            <a:r>
              <a:rPr lang="en-US" dirty="0"/>
              <a:t>My dad did not receive the mental healthcare he needed.  Neither did Victor Kittleson.  In large part, my work now is driven so that others don't suffer similarly.  </a:t>
            </a:r>
          </a:p>
        </p:txBody>
      </p:sp>
      <p:sp>
        <p:nvSpPr>
          <p:cNvPr id="4" name="Slide Number Placeholder 3"/>
          <p:cNvSpPr>
            <a:spLocks noGrp="1"/>
          </p:cNvSpPr>
          <p:nvPr>
            <p:ph type="sldNum" sz="quarter" idx="5"/>
          </p:nvPr>
        </p:nvSpPr>
        <p:spPr/>
        <p:txBody>
          <a:bodyPr/>
          <a:lstStyle/>
          <a:p>
            <a:fld id="{435993E8-F757-4758-9F0C-572B18B40D93}" type="slidenum">
              <a:rPr lang="en-US" smtClean="0"/>
              <a:t>21</a:t>
            </a:fld>
            <a:endParaRPr lang="en-US"/>
          </a:p>
        </p:txBody>
      </p:sp>
    </p:spTree>
    <p:extLst>
      <p:ext uri="{BB962C8B-B14F-4D97-AF65-F5344CB8AC3E}">
        <p14:creationId xmlns:p14="http://schemas.microsoft.com/office/powerpoint/2010/main" val="10579743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therapeutics are here today.  </a:t>
            </a:r>
            <a:br>
              <a:rPr lang="en-US" dirty="0"/>
            </a:br>
            <a:br>
              <a:rPr lang="en-US" dirty="0"/>
            </a:br>
            <a:r>
              <a:rPr lang="en-US" dirty="0"/>
              <a:t>And as they begin to add personal sensing capabilities, we can start to imagine what precision mental healthcare might look like — “delivering the right treatments, at the right time, to the right person, every time”</a:t>
            </a:r>
          </a:p>
          <a:p>
            <a:endParaRPr lang="en-US" dirty="0"/>
          </a:p>
          <a:p>
            <a:r>
              <a:rPr lang="en-US" dirty="0"/>
              <a:t>My dad did not receive the mental healthcare he needed.  Neither did Victor Kittleson.  In large part, my work now is driven so that others don't suffer similarly.  </a:t>
            </a:r>
          </a:p>
        </p:txBody>
      </p:sp>
      <p:sp>
        <p:nvSpPr>
          <p:cNvPr id="4" name="Slide Number Placeholder 3"/>
          <p:cNvSpPr>
            <a:spLocks noGrp="1"/>
          </p:cNvSpPr>
          <p:nvPr>
            <p:ph type="sldNum" sz="quarter" idx="5"/>
          </p:nvPr>
        </p:nvSpPr>
        <p:spPr/>
        <p:txBody>
          <a:bodyPr/>
          <a:lstStyle/>
          <a:p>
            <a:fld id="{435993E8-F757-4758-9F0C-572B18B40D93}" type="slidenum">
              <a:rPr lang="en-US" smtClean="0"/>
              <a:t>22</a:t>
            </a:fld>
            <a:endParaRPr lang="en-US"/>
          </a:p>
        </p:txBody>
      </p:sp>
    </p:spTree>
    <p:extLst>
      <p:ext uri="{BB962C8B-B14F-4D97-AF65-F5344CB8AC3E}">
        <p14:creationId xmlns:p14="http://schemas.microsoft.com/office/powerpoint/2010/main" val="3927244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dad is a good man.  He devotedly stayed home for 25 years rather than work so that he could care for my mom at home rather than commit her to an institution.     </a:t>
            </a:r>
            <a:br>
              <a:rPr lang="en-US" dirty="0"/>
            </a:br>
            <a:br>
              <a:rPr lang="en-US" dirty="0"/>
            </a:br>
            <a:r>
              <a:rPr lang="en-US" dirty="0"/>
              <a:t>My dad is a good man who he has struggled with his use of alcohol for his entire adult life. At times, it was in the background of our lives.  At other times, it was severe. He is almost 80 years old now and he has never received any treatment.  It breaks my heart, but it is not surprising.</a:t>
            </a:r>
            <a:endParaRPr lang="en-US" b="1" dirty="0">
              <a:cs typeface="Calibri" panose="020F0502020204030204"/>
            </a:endParaRPr>
          </a:p>
        </p:txBody>
      </p:sp>
      <p:sp>
        <p:nvSpPr>
          <p:cNvPr id="4" name="Slide Number Placeholder 3"/>
          <p:cNvSpPr>
            <a:spLocks noGrp="1"/>
          </p:cNvSpPr>
          <p:nvPr>
            <p:ph type="sldNum" sz="quarter" idx="5"/>
          </p:nvPr>
        </p:nvSpPr>
        <p:spPr/>
        <p:txBody>
          <a:bodyPr/>
          <a:lstStyle/>
          <a:p>
            <a:fld id="{435993E8-F757-4758-9F0C-572B18B40D93}" type="slidenum">
              <a:rPr lang="en-US" smtClean="0"/>
              <a:t>3</a:t>
            </a:fld>
            <a:endParaRPr lang="en-US"/>
          </a:p>
        </p:txBody>
      </p:sp>
    </p:spTree>
    <p:extLst>
      <p:ext uri="{BB962C8B-B14F-4D97-AF65-F5344CB8AC3E}">
        <p14:creationId xmlns:p14="http://schemas.microsoft.com/office/powerpoint/2010/main" val="21431906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therapeutics are here today.  </a:t>
            </a:r>
            <a:br>
              <a:rPr lang="en-US" dirty="0"/>
            </a:br>
            <a:br>
              <a:rPr lang="en-US" dirty="0"/>
            </a:br>
            <a:r>
              <a:rPr lang="en-US" dirty="0"/>
              <a:t>And as they begin to add personal sensing capabilities, we can start to imagine what precision mental healthcare might look like — “delivering the right treatments, at the right time, to the right person, every time”</a:t>
            </a:r>
          </a:p>
          <a:p>
            <a:endParaRPr lang="en-US" dirty="0"/>
          </a:p>
          <a:p>
            <a:r>
              <a:rPr lang="en-US" dirty="0"/>
              <a:t>My dad did not receive the mental healthcare he needed.  Neither did Victor Kittleson.  In large part, my work now is driven so that others don't suffer similarly.  </a:t>
            </a:r>
          </a:p>
        </p:txBody>
      </p:sp>
      <p:sp>
        <p:nvSpPr>
          <p:cNvPr id="4" name="Slide Number Placeholder 3"/>
          <p:cNvSpPr>
            <a:spLocks noGrp="1"/>
          </p:cNvSpPr>
          <p:nvPr>
            <p:ph type="sldNum" sz="quarter" idx="5"/>
          </p:nvPr>
        </p:nvSpPr>
        <p:spPr/>
        <p:txBody>
          <a:bodyPr/>
          <a:lstStyle/>
          <a:p>
            <a:fld id="{435993E8-F757-4758-9F0C-572B18B40D93}" type="slidenum">
              <a:rPr lang="en-US" smtClean="0"/>
              <a:t>23</a:t>
            </a:fld>
            <a:endParaRPr lang="en-US"/>
          </a:p>
        </p:txBody>
      </p:sp>
    </p:spTree>
    <p:extLst>
      <p:ext uri="{BB962C8B-B14F-4D97-AF65-F5344CB8AC3E}">
        <p14:creationId xmlns:p14="http://schemas.microsoft.com/office/powerpoint/2010/main" val="18251413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therapeutics are here today.  </a:t>
            </a:r>
            <a:br>
              <a:rPr lang="en-US" dirty="0"/>
            </a:br>
            <a:br>
              <a:rPr lang="en-US" dirty="0"/>
            </a:br>
            <a:r>
              <a:rPr lang="en-US" dirty="0"/>
              <a:t>And as they begin to add personal sensing capabilities, we can start to imagine what precision mental healthcare might look like — “delivering the right treatments, at the right time, to the right person, every time”</a:t>
            </a:r>
          </a:p>
          <a:p>
            <a:endParaRPr lang="en-US" dirty="0"/>
          </a:p>
          <a:p>
            <a:r>
              <a:rPr lang="en-US" dirty="0"/>
              <a:t>My dad did not receive the mental healthcare he needed.  Neither did Victor Kittleson.  In large part, my work now is driven so that others don't suffer similarly.  </a:t>
            </a:r>
          </a:p>
        </p:txBody>
      </p:sp>
      <p:sp>
        <p:nvSpPr>
          <p:cNvPr id="4" name="Slide Number Placeholder 3"/>
          <p:cNvSpPr>
            <a:spLocks noGrp="1"/>
          </p:cNvSpPr>
          <p:nvPr>
            <p:ph type="sldNum" sz="quarter" idx="5"/>
          </p:nvPr>
        </p:nvSpPr>
        <p:spPr/>
        <p:txBody>
          <a:bodyPr/>
          <a:lstStyle/>
          <a:p>
            <a:fld id="{435993E8-F757-4758-9F0C-572B18B40D93}" type="slidenum">
              <a:rPr lang="en-US" smtClean="0"/>
              <a:t>24</a:t>
            </a:fld>
            <a:endParaRPr lang="en-US"/>
          </a:p>
        </p:txBody>
      </p:sp>
    </p:spTree>
    <p:extLst>
      <p:ext uri="{BB962C8B-B14F-4D97-AF65-F5344CB8AC3E}">
        <p14:creationId xmlns:p14="http://schemas.microsoft.com/office/powerpoint/2010/main" val="9198521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therapeutics are here today.  </a:t>
            </a:r>
            <a:br>
              <a:rPr lang="en-US" dirty="0"/>
            </a:br>
            <a:br>
              <a:rPr lang="en-US" dirty="0"/>
            </a:br>
            <a:r>
              <a:rPr lang="en-US" dirty="0"/>
              <a:t>And as they begin to add personal sensing capabilities, we can start to imagine what precision mental healthcare might look like — “delivering the right treatments, at the right time, to the right person, every time”</a:t>
            </a:r>
          </a:p>
          <a:p>
            <a:endParaRPr lang="en-US" dirty="0"/>
          </a:p>
          <a:p>
            <a:r>
              <a:rPr lang="en-US" dirty="0"/>
              <a:t>My dad did not receive the mental healthcare he needed.  Neither did Victor Kittleson.  In large part, my work now is driven so that others don't suffer similarly.  </a:t>
            </a:r>
          </a:p>
        </p:txBody>
      </p:sp>
      <p:sp>
        <p:nvSpPr>
          <p:cNvPr id="4" name="Slide Number Placeholder 3"/>
          <p:cNvSpPr>
            <a:spLocks noGrp="1"/>
          </p:cNvSpPr>
          <p:nvPr>
            <p:ph type="sldNum" sz="quarter" idx="5"/>
          </p:nvPr>
        </p:nvSpPr>
        <p:spPr/>
        <p:txBody>
          <a:bodyPr/>
          <a:lstStyle/>
          <a:p>
            <a:fld id="{435993E8-F757-4758-9F0C-572B18B40D93}" type="slidenum">
              <a:rPr lang="en-US" smtClean="0"/>
              <a:t>25</a:t>
            </a:fld>
            <a:endParaRPr lang="en-US"/>
          </a:p>
        </p:txBody>
      </p:sp>
    </p:spTree>
    <p:extLst>
      <p:ext uri="{BB962C8B-B14F-4D97-AF65-F5344CB8AC3E}">
        <p14:creationId xmlns:p14="http://schemas.microsoft.com/office/powerpoint/2010/main" val="32593604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mental health crisis in the U.S. and it is a crisis of </a:t>
            </a:r>
            <a:r>
              <a:rPr lang="en-US" b="1" dirty="0">
                <a:solidFill>
                  <a:srgbClr val="000000"/>
                </a:solidFill>
                <a:effectLst/>
              </a:rPr>
              <a:t>**unmet**</a:t>
            </a:r>
            <a:r>
              <a:rPr lang="en-US" dirty="0"/>
              <a:t> high need because our delivery of mental healthcare is deeply flawed.</a:t>
            </a:r>
            <a:br>
              <a:rPr lang="en-US" dirty="0"/>
            </a:br>
            <a:br>
              <a:rPr lang="en-US" dirty="0"/>
            </a:br>
            <a:r>
              <a:rPr lang="en-US" dirty="0"/>
              <a:t>In 2019, well over half of the 52 million individuals in the U.S. with an active mental illness did not receive </a:t>
            </a:r>
            <a:r>
              <a:rPr lang="en-US" b="1" dirty="0">
                <a:solidFill>
                  <a:srgbClr val="000000"/>
                </a:solidFill>
                <a:effectLst/>
              </a:rPr>
              <a:t>**any**</a:t>
            </a:r>
            <a:r>
              <a:rPr lang="en-US" dirty="0"/>
              <a:t> treatment.  </a:t>
            </a:r>
            <a:r>
              <a:rPr lang="en-US" b="1" dirty="0">
                <a:solidFill>
                  <a:srgbClr val="000000"/>
                </a:solidFill>
                <a:effectLst/>
              </a:rPr>
              <a:t>**More than half**</a:t>
            </a:r>
            <a:r>
              <a:rPr lang="en-US" dirty="0"/>
              <a:t>!  </a:t>
            </a:r>
            <a:br>
              <a:rPr lang="en-US" dirty="0"/>
            </a:br>
            <a:br>
              <a:rPr lang="en-US" dirty="0"/>
            </a:br>
            <a:r>
              <a:rPr lang="en-US" dirty="0"/>
              <a:t>And for those suffering with a substance use disorder - like my dad - it was worse still.  </a:t>
            </a:r>
            <a:r>
              <a:rPr lang="en-US" b="1" dirty="0">
                <a:solidFill>
                  <a:srgbClr val="000000"/>
                </a:solidFill>
                <a:effectLst/>
              </a:rPr>
              <a:t>**9 out of 10 people**</a:t>
            </a:r>
            <a:r>
              <a:rPr lang="en-US" dirty="0"/>
              <a:t> with substance use disorders did not receive any treatment at all.</a:t>
            </a:r>
            <a:br>
              <a:rPr lang="en-US" dirty="0"/>
            </a:br>
            <a:br>
              <a:rPr lang="en-US" dirty="0"/>
            </a:br>
            <a:r>
              <a:rPr lang="en-US" dirty="0"/>
              <a:t>Our failure to provide treatment has tragic consequences.  In the past 12 months alone, almost </a:t>
            </a:r>
            <a:r>
              <a:rPr lang="en-US" b="1" dirty="0">
                <a:solidFill>
                  <a:srgbClr val="000000"/>
                </a:solidFill>
                <a:effectLst/>
              </a:rPr>
              <a:t>**100,000 people**</a:t>
            </a:r>
            <a:r>
              <a:rPr lang="en-US" dirty="0"/>
              <a:t> have died from drug overdoses.  </a:t>
            </a:r>
          </a:p>
        </p:txBody>
      </p:sp>
      <p:sp>
        <p:nvSpPr>
          <p:cNvPr id="4" name="Slide Number Placeholder 3"/>
          <p:cNvSpPr>
            <a:spLocks noGrp="1"/>
          </p:cNvSpPr>
          <p:nvPr>
            <p:ph type="sldNum" sz="quarter" idx="5"/>
          </p:nvPr>
        </p:nvSpPr>
        <p:spPr/>
        <p:txBody>
          <a:bodyPr/>
          <a:lstStyle/>
          <a:p>
            <a:fld id="{435993E8-F757-4758-9F0C-572B18B40D93}" type="slidenum">
              <a:rPr lang="en-US" smtClean="0"/>
              <a:t>4</a:t>
            </a:fld>
            <a:endParaRPr lang="en-US"/>
          </a:p>
        </p:txBody>
      </p:sp>
    </p:spTree>
    <p:extLst>
      <p:ext uri="{BB962C8B-B14F-4D97-AF65-F5344CB8AC3E}">
        <p14:creationId xmlns:p14="http://schemas.microsoft.com/office/powerpoint/2010/main" val="24039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these are not just big numbers, they are real people.</a:t>
            </a:r>
            <a:br>
              <a:rPr lang="en-US" dirty="0"/>
            </a:br>
            <a:br>
              <a:rPr lang="en-US" dirty="0"/>
            </a:br>
            <a:r>
              <a:rPr lang="en-US" dirty="0"/>
              <a:t>One of them was Victor Kittleson, the 29 year old brother of my graduate student, who died from an opioid overdose this past summer.</a:t>
            </a:r>
          </a:p>
        </p:txBody>
      </p:sp>
      <p:sp>
        <p:nvSpPr>
          <p:cNvPr id="4" name="Slide Number Placeholder 3"/>
          <p:cNvSpPr>
            <a:spLocks noGrp="1"/>
          </p:cNvSpPr>
          <p:nvPr>
            <p:ph type="sldNum" sz="quarter" idx="5"/>
          </p:nvPr>
        </p:nvSpPr>
        <p:spPr/>
        <p:txBody>
          <a:bodyPr/>
          <a:lstStyle/>
          <a:p>
            <a:fld id="{435993E8-F757-4758-9F0C-572B18B40D93}" type="slidenum">
              <a:rPr lang="en-US" smtClean="0"/>
              <a:t>5</a:t>
            </a:fld>
            <a:endParaRPr lang="en-US"/>
          </a:p>
        </p:txBody>
      </p:sp>
    </p:spTree>
    <p:extLst>
      <p:ext uri="{BB962C8B-B14F-4D97-AF65-F5344CB8AC3E}">
        <p14:creationId xmlns:p14="http://schemas.microsoft.com/office/powerpoint/2010/main" val="1427428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mental health crisis in the U.S. and it is a crisis of </a:t>
            </a:r>
            <a:r>
              <a:rPr lang="en-US" b="1" dirty="0">
                <a:solidFill>
                  <a:srgbClr val="000000"/>
                </a:solidFill>
                <a:effectLst/>
              </a:rPr>
              <a:t>**unmet**</a:t>
            </a:r>
            <a:r>
              <a:rPr lang="en-US" dirty="0"/>
              <a:t> high need because our delivery of mental healthcare is deeply flawed.</a:t>
            </a:r>
            <a:br>
              <a:rPr lang="en-US" dirty="0"/>
            </a:br>
            <a:br>
              <a:rPr lang="en-US" dirty="0"/>
            </a:br>
            <a:r>
              <a:rPr lang="en-US" dirty="0"/>
              <a:t>In 2019, well over half of the 52 million individuals in the U.S. with an active mental illness did not receive </a:t>
            </a:r>
            <a:r>
              <a:rPr lang="en-US" b="1" dirty="0">
                <a:solidFill>
                  <a:srgbClr val="000000"/>
                </a:solidFill>
                <a:effectLst/>
              </a:rPr>
              <a:t>**any**</a:t>
            </a:r>
            <a:r>
              <a:rPr lang="en-US" dirty="0"/>
              <a:t> treatment.  </a:t>
            </a:r>
            <a:r>
              <a:rPr lang="en-US" b="1" dirty="0">
                <a:solidFill>
                  <a:srgbClr val="000000"/>
                </a:solidFill>
                <a:effectLst/>
              </a:rPr>
              <a:t>**More than half**</a:t>
            </a:r>
            <a:r>
              <a:rPr lang="en-US" dirty="0"/>
              <a:t>!  </a:t>
            </a:r>
            <a:br>
              <a:rPr lang="en-US" dirty="0"/>
            </a:br>
            <a:br>
              <a:rPr lang="en-US" dirty="0"/>
            </a:br>
            <a:r>
              <a:rPr lang="en-US" dirty="0"/>
              <a:t>And for those suffering with a substance use disorder - like my dad - it was worse still.  </a:t>
            </a:r>
            <a:r>
              <a:rPr lang="en-US" b="1" dirty="0">
                <a:solidFill>
                  <a:srgbClr val="000000"/>
                </a:solidFill>
                <a:effectLst/>
              </a:rPr>
              <a:t>**9 out of 10 people**</a:t>
            </a:r>
            <a:r>
              <a:rPr lang="en-US" dirty="0"/>
              <a:t> with substance use disorders did not receive any treatment at all.</a:t>
            </a:r>
            <a:br>
              <a:rPr lang="en-US" dirty="0"/>
            </a:br>
            <a:br>
              <a:rPr lang="en-US" dirty="0"/>
            </a:br>
            <a:r>
              <a:rPr lang="en-US" dirty="0"/>
              <a:t>Our failure to provide treatment has tragic consequences.  In the past 12 months alone, almost </a:t>
            </a:r>
            <a:r>
              <a:rPr lang="en-US" b="1" dirty="0">
                <a:solidFill>
                  <a:srgbClr val="000000"/>
                </a:solidFill>
                <a:effectLst/>
              </a:rPr>
              <a:t>**100,000 people**</a:t>
            </a:r>
            <a:r>
              <a:rPr lang="en-US" dirty="0"/>
              <a:t> have died from drug overdoses.  </a:t>
            </a:r>
          </a:p>
        </p:txBody>
      </p:sp>
      <p:sp>
        <p:nvSpPr>
          <p:cNvPr id="4" name="Slide Number Placeholder 3"/>
          <p:cNvSpPr>
            <a:spLocks noGrp="1"/>
          </p:cNvSpPr>
          <p:nvPr>
            <p:ph type="sldNum" sz="quarter" idx="5"/>
          </p:nvPr>
        </p:nvSpPr>
        <p:spPr/>
        <p:txBody>
          <a:bodyPr/>
          <a:lstStyle/>
          <a:p>
            <a:fld id="{435993E8-F757-4758-9F0C-572B18B40D93}" type="slidenum">
              <a:rPr lang="en-US" smtClean="0"/>
              <a:t>6</a:t>
            </a:fld>
            <a:endParaRPr lang="en-US"/>
          </a:p>
        </p:txBody>
      </p:sp>
    </p:spTree>
    <p:extLst>
      <p:ext uri="{BB962C8B-B14F-4D97-AF65-F5344CB8AC3E}">
        <p14:creationId xmlns:p14="http://schemas.microsoft.com/office/powerpoint/2010/main" val="587475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mental health crisis in the U.S. and it is a crisis of </a:t>
            </a:r>
            <a:r>
              <a:rPr lang="en-US" b="1" dirty="0">
                <a:solidFill>
                  <a:srgbClr val="000000"/>
                </a:solidFill>
                <a:effectLst/>
              </a:rPr>
              <a:t>**unmet**</a:t>
            </a:r>
            <a:r>
              <a:rPr lang="en-US" dirty="0"/>
              <a:t> high need because our delivery of mental healthcare is deeply flawed.</a:t>
            </a:r>
            <a:br>
              <a:rPr lang="en-US" dirty="0"/>
            </a:br>
            <a:br>
              <a:rPr lang="en-US" dirty="0"/>
            </a:br>
            <a:r>
              <a:rPr lang="en-US" dirty="0"/>
              <a:t>In 2019, well over half of the 52 million individuals in the U.S. with an active mental illness did not receive </a:t>
            </a:r>
            <a:r>
              <a:rPr lang="en-US" b="1" dirty="0">
                <a:solidFill>
                  <a:srgbClr val="000000"/>
                </a:solidFill>
                <a:effectLst/>
              </a:rPr>
              <a:t>**any**</a:t>
            </a:r>
            <a:r>
              <a:rPr lang="en-US" dirty="0"/>
              <a:t> treatment.  </a:t>
            </a:r>
            <a:r>
              <a:rPr lang="en-US" b="1" dirty="0">
                <a:solidFill>
                  <a:srgbClr val="000000"/>
                </a:solidFill>
                <a:effectLst/>
              </a:rPr>
              <a:t>**More than half**</a:t>
            </a:r>
            <a:r>
              <a:rPr lang="en-US" dirty="0"/>
              <a:t>!  </a:t>
            </a:r>
            <a:br>
              <a:rPr lang="en-US" dirty="0"/>
            </a:br>
            <a:br>
              <a:rPr lang="en-US" dirty="0"/>
            </a:br>
            <a:r>
              <a:rPr lang="en-US" dirty="0"/>
              <a:t>And for those suffering with a substance use disorder - like my dad - it was worse still.  </a:t>
            </a:r>
            <a:r>
              <a:rPr lang="en-US" b="1" dirty="0">
                <a:solidFill>
                  <a:srgbClr val="000000"/>
                </a:solidFill>
                <a:effectLst/>
              </a:rPr>
              <a:t>**9 out of 10 people**</a:t>
            </a:r>
            <a:r>
              <a:rPr lang="en-US" dirty="0"/>
              <a:t> with substance use disorders did not receive any treatment at all.</a:t>
            </a:r>
            <a:br>
              <a:rPr lang="en-US" dirty="0"/>
            </a:br>
            <a:br>
              <a:rPr lang="en-US" dirty="0"/>
            </a:br>
            <a:r>
              <a:rPr lang="en-US" dirty="0"/>
              <a:t>Our failure to provide treatment has tragic consequences.  In the past 12 months alone, almost </a:t>
            </a:r>
            <a:r>
              <a:rPr lang="en-US" b="1" dirty="0">
                <a:solidFill>
                  <a:srgbClr val="000000"/>
                </a:solidFill>
                <a:effectLst/>
              </a:rPr>
              <a:t>**100,000 people**</a:t>
            </a:r>
            <a:r>
              <a:rPr lang="en-US" dirty="0"/>
              <a:t> have died from drug overdoses.  </a:t>
            </a:r>
          </a:p>
        </p:txBody>
      </p:sp>
      <p:sp>
        <p:nvSpPr>
          <p:cNvPr id="4" name="Slide Number Placeholder 3"/>
          <p:cNvSpPr>
            <a:spLocks noGrp="1"/>
          </p:cNvSpPr>
          <p:nvPr>
            <p:ph type="sldNum" sz="quarter" idx="5"/>
          </p:nvPr>
        </p:nvSpPr>
        <p:spPr/>
        <p:txBody>
          <a:bodyPr/>
          <a:lstStyle/>
          <a:p>
            <a:fld id="{435993E8-F757-4758-9F0C-572B18B40D93}" type="slidenum">
              <a:rPr lang="en-US" smtClean="0"/>
              <a:t>8</a:t>
            </a:fld>
            <a:endParaRPr lang="en-US"/>
          </a:p>
        </p:txBody>
      </p:sp>
    </p:spTree>
    <p:extLst>
      <p:ext uri="{BB962C8B-B14F-4D97-AF65-F5344CB8AC3E}">
        <p14:creationId xmlns:p14="http://schemas.microsoft.com/office/powerpoint/2010/main" val="2626384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lets call the apps I have described to you so far, the beta version of digital therapeutics.  Their power arises from easy, 24/7 access to their rich and diverse set of supports - their interventions, tools, and services.</a:t>
            </a:r>
          </a:p>
        </p:txBody>
      </p:sp>
      <p:sp>
        <p:nvSpPr>
          <p:cNvPr id="4" name="Slide Number Placeholder 3"/>
          <p:cNvSpPr>
            <a:spLocks noGrp="1"/>
          </p:cNvSpPr>
          <p:nvPr>
            <p:ph type="sldNum" sz="quarter" idx="5"/>
          </p:nvPr>
        </p:nvSpPr>
        <p:spPr/>
        <p:txBody>
          <a:bodyPr/>
          <a:lstStyle/>
          <a:p>
            <a:fld id="{435993E8-F757-4758-9F0C-572B18B40D93}" type="slidenum">
              <a:rPr lang="en-US" smtClean="0"/>
              <a:t>9</a:t>
            </a:fld>
            <a:endParaRPr lang="en-US"/>
          </a:p>
        </p:txBody>
      </p:sp>
    </p:spTree>
    <p:extLst>
      <p:ext uri="{BB962C8B-B14F-4D97-AF65-F5344CB8AC3E}">
        <p14:creationId xmlns:p14="http://schemas.microsoft.com/office/powerpoint/2010/main" val="1683787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mental health crisis in the U.S. and it is a crisis of </a:t>
            </a:r>
            <a:r>
              <a:rPr lang="en-US" b="1" dirty="0">
                <a:solidFill>
                  <a:srgbClr val="000000"/>
                </a:solidFill>
                <a:effectLst/>
              </a:rPr>
              <a:t>**unmet**</a:t>
            </a:r>
            <a:r>
              <a:rPr lang="en-US" dirty="0"/>
              <a:t> high need because our delivery of mental healthcare is deeply flawed.</a:t>
            </a:r>
            <a:br>
              <a:rPr lang="en-US" dirty="0"/>
            </a:br>
            <a:br>
              <a:rPr lang="en-US" dirty="0"/>
            </a:br>
            <a:r>
              <a:rPr lang="en-US" dirty="0"/>
              <a:t>In 2019, well over half of the 52 million individuals in the U.S. with an active mental illness did not receive </a:t>
            </a:r>
            <a:r>
              <a:rPr lang="en-US" b="1" dirty="0">
                <a:solidFill>
                  <a:srgbClr val="000000"/>
                </a:solidFill>
                <a:effectLst/>
              </a:rPr>
              <a:t>**any**</a:t>
            </a:r>
            <a:r>
              <a:rPr lang="en-US" dirty="0"/>
              <a:t> treatment.  </a:t>
            </a:r>
            <a:r>
              <a:rPr lang="en-US" b="1" dirty="0">
                <a:solidFill>
                  <a:srgbClr val="000000"/>
                </a:solidFill>
                <a:effectLst/>
              </a:rPr>
              <a:t>**More than half**</a:t>
            </a:r>
            <a:r>
              <a:rPr lang="en-US" dirty="0"/>
              <a:t>!  </a:t>
            </a:r>
            <a:br>
              <a:rPr lang="en-US" dirty="0"/>
            </a:br>
            <a:br>
              <a:rPr lang="en-US" dirty="0"/>
            </a:br>
            <a:r>
              <a:rPr lang="en-US" dirty="0"/>
              <a:t>And for those suffering with a substance use disorder - like my dad - it was worse still.  </a:t>
            </a:r>
            <a:r>
              <a:rPr lang="en-US" b="1" dirty="0">
                <a:solidFill>
                  <a:srgbClr val="000000"/>
                </a:solidFill>
                <a:effectLst/>
              </a:rPr>
              <a:t>**9 out of 10 people**</a:t>
            </a:r>
            <a:r>
              <a:rPr lang="en-US" dirty="0"/>
              <a:t> with substance use disorders did not receive any treatment at all.</a:t>
            </a:r>
            <a:br>
              <a:rPr lang="en-US" dirty="0"/>
            </a:br>
            <a:br>
              <a:rPr lang="en-US" dirty="0"/>
            </a:br>
            <a:r>
              <a:rPr lang="en-US" dirty="0"/>
              <a:t>Our failure to provide treatment has tragic consequences.  In the past 12 months alone, almost </a:t>
            </a:r>
            <a:r>
              <a:rPr lang="en-US" b="1" dirty="0">
                <a:solidFill>
                  <a:srgbClr val="000000"/>
                </a:solidFill>
                <a:effectLst/>
              </a:rPr>
              <a:t>**100,000 people**</a:t>
            </a:r>
            <a:r>
              <a:rPr lang="en-US" dirty="0"/>
              <a:t> have died from drug overdoses.  </a:t>
            </a:r>
          </a:p>
        </p:txBody>
      </p:sp>
      <p:sp>
        <p:nvSpPr>
          <p:cNvPr id="4" name="Slide Number Placeholder 3"/>
          <p:cNvSpPr>
            <a:spLocks noGrp="1"/>
          </p:cNvSpPr>
          <p:nvPr>
            <p:ph type="sldNum" sz="quarter" idx="5"/>
          </p:nvPr>
        </p:nvSpPr>
        <p:spPr/>
        <p:txBody>
          <a:bodyPr/>
          <a:lstStyle/>
          <a:p>
            <a:fld id="{435993E8-F757-4758-9F0C-572B18B40D93}" type="slidenum">
              <a:rPr lang="en-US" smtClean="0"/>
              <a:t>10</a:t>
            </a:fld>
            <a:endParaRPr lang="en-US"/>
          </a:p>
        </p:txBody>
      </p:sp>
    </p:spTree>
    <p:extLst>
      <p:ext uri="{BB962C8B-B14F-4D97-AF65-F5344CB8AC3E}">
        <p14:creationId xmlns:p14="http://schemas.microsoft.com/office/powerpoint/2010/main" val="1139892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mental health crisis in the U.S. and it is a crisis of </a:t>
            </a:r>
            <a:r>
              <a:rPr lang="en-US" b="1" dirty="0">
                <a:solidFill>
                  <a:srgbClr val="000000"/>
                </a:solidFill>
                <a:effectLst/>
              </a:rPr>
              <a:t>**unmet**</a:t>
            </a:r>
            <a:r>
              <a:rPr lang="en-US" dirty="0"/>
              <a:t> high need because our delivery of mental healthcare is deeply flawed.</a:t>
            </a:r>
            <a:br>
              <a:rPr lang="en-US" dirty="0"/>
            </a:br>
            <a:br>
              <a:rPr lang="en-US" dirty="0"/>
            </a:br>
            <a:r>
              <a:rPr lang="en-US" dirty="0"/>
              <a:t>In 2019, well over half of the 52 million individuals in the U.S. with an active mental illness did not receive </a:t>
            </a:r>
            <a:r>
              <a:rPr lang="en-US" b="1" dirty="0">
                <a:solidFill>
                  <a:srgbClr val="000000"/>
                </a:solidFill>
                <a:effectLst/>
              </a:rPr>
              <a:t>**any**</a:t>
            </a:r>
            <a:r>
              <a:rPr lang="en-US" dirty="0"/>
              <a:t> treatment.  </a:t>
            </a:r>
            <a:r>
              <a:rPr lang="en-US" b="1" dirty="0">
                <a:solidFill>
                  <a:srgbClr val="000000"/>
                </a:solidFill>
                <a:effectLst/>
              </a:rPr>
              <a:t>**More than half**</a:t>
            </a:r>
            <a:r>
              <a:rPr lang="en-US" dirty="0"/>
              <a:t>!  </a:t>
            </a:r>
            <a:br>
              <a:rPr lang="en-US" dirty="0"/>
            </a:br>
            <a:br>
              <a:rPr lang="en-US" dirty="0"/>
            </a:br>
            <a:r>
              <a:rPr lang="en-US" dirty="0"/>
              <a:t>And for those suffering with a substance use disorder - like my dad - it was worse still.  </a:t>
            </a:r>
            <a:r>
              <a:rPr lang="en-US" b="1" dirty="0">
                <a:solidFill>
                  <a:srgbClr val="000000"/>
                </a:solidFill>
                <a:effectLst/>
              </a:rPr>
              <a:t>**9 out of 10 people**</a:t>
            </a:r>
            <a:r>
              <a:rPr lang="en-US" dirty="0"/>
              <a:t> with substance use disorders did not receive any treatment at all.</a:t>
            </a:r>
            <a:br>
              <a:rPr lang="en-US" dirty="0"/>
            </a:br>
            <a:br>
              <a:rPr lang="en-US" dirty="0"/>
            </a:br>
            <a:r>
              <a:rPr lang="en-US" dirty="0"/>
              <a:t>Our failure to provide treatment has tragic consequences.  In the past 12 months alone, almost </a:t>
            </a:r>
            <a:r>
              <a:rPr lang="en-US" b="1" dirty="0">
                <a:solidFill>
                  <a:srgbClr val="000000"/>
                </a:solidFill>
                <a:effectLst/>
              </a:rPr>
              <a:t>**100,000 people**</a:t>
            </a:r>
            <a:r>
              <a:rPr lang="en-US" dirty="0"/>
              <a:t> have died from drug overdoses.  </a:t>
            </a:r>
          </a:p>
        </p:txBody>
      </p:sp>
      <p:sp>
        <p:nvSpPr>
          <p:cNvPr id="4" name="Slide Number Placeholder 3"/>
          <p:cNvSpPr>
            <a:spLocks noGrp="1"/>
          </p:cNvSpPr>
          <p:nvPr>
            <p:ph type="sldNum" sz="quarter" idx="5"/>
          </p:nvPr>
        </p:nvSpPr>
        <p:spPr/>
        <p:txBody>
          <a:bodyPr/>
          <a:lstStyle/>
          <a:p>
            <a:fld id="{435993E8-F757-4758-9F0C-572B18B40D93}" type="slidenum">
              <a:rPr lang="en-US" smtClean="0"/>
              <a:t>12</a:t>
            </a:fld>
            <a:endParaRPr lang="en-US"/>
          </a:p>
        </p:txBody>
      </p:sp>
    </p:spTree>
    <p:extLst>
      <p:ext uri="{BB962C8B-B14F-4D97-AF65-F5344CB8AC3E}">
        <p14:creationId xmlns:p14="http://schemas.microsoft.com/office/powerpoint/2010/main" val="1954836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545D6-7201-4E35-B567-681B95A567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F31094-D309-48DE-AF92-863EB61AFF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77EEA3A-95BF-4A09-AE27-7D717A9229B1}"/>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5" name="Footer Placeholder 4">
            <a:extLst>
              <a:ext uri="{FF2B5EF4-FFF2-40B4-BE49-F238E27FC236}">
                <a16:creationId xmlns:a16="http://schemas.microsoft.com/office/drawing/2014/main" id="{06422A6D-3E1C-4CB7-8A8B-E280594D21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579F32-8D53-475B-B530-DF879F6C1BC2}"/>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369919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48966-BB44-4CEB-B0FC-7698E9ABFEE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360B18-949D-402B-BD04-570C840F47B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8056CA-F1AD-4F36-9D16-5B86294D100D}"/>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5" name="Footer Placeholder 4">
            <a:extLst>
              <a:ext uri="{FF2B5EF4-FFF2-40B4-BE49-F238E27FC236}">
                <a16:creationId xmlns:a16="http://schemas.microsoft.com/office/drawing/2014/main" id="{0A345429-99AD-4CCE-9FB5-7651277654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B624B9-1CE9-4981-B7C0-B823F5619FDC}"/>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97940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FD51B8-3580-4C1E-B8F4-B449FFB2FB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9D9F0E9-AC94-4A4D-B58F-2EA342E848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302236-42AF-4FDA-AE62-9163D8F81C6F}"/>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5" name="Footer Placeholder 4">
            <a:extLst>
              <a:ext uri="{FF2B5EF4-FFF2-40B4-BE49-F238E27FC236}">
                <a16:creationId xmlns:a16="http://schemas.microsoft.com/office/drawing/2014/main" id="{FB5D8B00-3764-4F6F-B01F-3FE20CA5F9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3D4EB9-B87D-41DD-9811-B4A3AF45B911}"/>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2309404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19F83-3372-4D7E-AD89-BC6E8FBD36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B983BE-1B17-4AA3-9189-E2DE148078D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EA1F25-69DE-4483-9622-CA8FD9EAC4E5}"/>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5" name="Footer Placeholder 4">
            <a:extLst>
              <a:ext uri="{FF2B5EF4-FFF2-40B4-BE49-F238E27FC236}">
                <a16:creationId xmlns:a16="http://schemas.microsoft.com/office/drawing/2014/main" id="{16A14057-9E2D-4872-8B97-014486F4D1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569284-2E14-4253-A341-3534A8FA29B2}"/>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740980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015DB-A318-4D0B-82DE-AFEDA1F401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01E487-306E-406E-99BB-5E79352DF8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1B0A22-B987-439A-8A35-FBFB0E6F4AFD}"/>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5" name="Footer Placeholder 4">
            <a:extLst>
              <a:ext uri="{FF2B5EF4-FFF2-40B4-BE49-F238E27FC236}">
                <a16:creationId xmlns:a16="http://schemas.microsoft.com/office/drawing/2014/main" id="{042FD81C-FC45-4E11-92AA-67CD8772FD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72CA2A-08E6-4EF5-9BD4-90DF993B5877}"/>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1856450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D6A6-6E83-43D0-AA17-B286DEC6BC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9A1C1C-B984-4AF7-A039-C544D4B1A8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87FB1ED-893C-40B6-AE7F-66BB4B7485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6EF965E-360C-4C20-B4CA-AABAA74D3295}"/>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6" name="Footer Placeholder 5">
            <a:extLst>
              <a:ext uri="{FF2B5EF4-FFF2-40B4-BE49-F238E27FC236}">
                <a16:creationId xmlns:a16="http://schemas.microsoft.com/office/drawing/2014/main" id="{113FC58D-D2D6-44F7-9EA4-EC905B4624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082317-0790-4910-8233-888294CCC7A0}"/>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3480948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65896-D72D-480A-9F9C-4DCE7AC8FD7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765B2A-E55C-486D-A572-073DD3FC36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E055FC-0635-4363-96DB-627E281B10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DD3455-0033-476A-81D6-8865EF2452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37B692-CCA5-4BD1-BFFB-51B1F25F3BB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E0F322-220E-4A92-BB01-8AA10F553388}"/>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8" name="Footer Placeholder 7">
            <a:extLst>
              <a:ext uri="{FF2B5EF4-FFF2-40B4-BE49-F238E27FC236}">
                <a16:creationId xmlns:a16="http://schemas.microsoft.com/office/drawing/2014/main" id="{A4EE78B0-D4F3-48B7-86FF-240C3E238F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60D96DA-0E20-4C0D-B414-2CDBA6571B96}"/>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2891489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E8A55-F2CA-46CF-A0C6-199CA0FAEC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1C8B80D-DA0B-42B2-8993-1EA578F4AB14}"/>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4" name="Footer Placeholder 3">
            <a:extLst>
              <a:ext uri="{FF2B5EF4-FFF2-40B4-BE49-F238E27FC236}">
                <a16:creationId xmlns:a16="http://schemas.microsoft.com/office/drawing/2014/main" id="{1B9228F0-8C54-47C1-AEA5-DF0726777A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D7DACE-B420-4474-90C6-2653E21883D6}"/>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3887294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6C08BD-5F5E-45EE-A113-89A00A312D01}"/>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3" name="Footer Placeholder 2">
            <a:extLst>
              <a:ext uri="{FF2B5EF4-FFF2-40B4-BE49-F238E27FC236}">
                <a16:creationId xmlns:a16="http://schemas.microsoft.com/office/drawing/2014/main" id="{5DB6B3E4-FB55-4FAE-B2F0-7B071E51850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E947739-DA8B-41F3-9EBF-6F745406CE44}"/>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2514464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7281-3A3C-4F02-8794-0BA2273032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EBAC7B2-2886-472C-87F8-1A1A6A3A8B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E666E4-662A-44A5-B043-A1BEE00595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F32E0D-6E30-412F-840A-E883AA691BA0}"/>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6" name="Footer Placeholder 5">
            <a:extLst>
              <a:ext uri="{FF2B5EF4-FFF2-40B4-BE49-F238E27FC236}">
                <a16:creationId xmlns:a16="http://schemas.microsoft.com/office/drawing/2014/main" id="{BCF4087B-07D2-4811-A6FF-EE399A3AB9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1AD8E0-B362-4095-8FD7-9EBC264494FE}"/>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12818453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D95A1-8BF5-432F-8565-EF894B70DE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2A40209-6D28-4088-A84B-14D3B1EC80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A75213-848A-4478-92CF-8E148EBE88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8735C5-4A7D-4311-9049-78574B1D5E85}"/>
              </a:ext>
            </a:extLst>
          </p:cNvPr>
          <p:cNvSpPr>
            <a:spLocks noGrp="1"/>
          </p:cNvSpPr>
          <p:nvPr>
            <p:ph type="dt" sz="half" idx="10"/>
          </p:nvPr>
        </p:nvSpPr>
        <p:spPr/>
        <p:txBody>
          <a:bodyPr/>
          <a:lstStyle/>
          <a:p>
            <a:fld id="{101A2469-196B-47F2-A883-422A07452625}" type="datetimeFigureOut">
              <a:rPr lang="en-US" smtClean="0"/>
              <a:t>11/22/2021</a:t>
            </a:fld>
            <a:endParaRPr lang="en-US"/>
          </a:p>
        </p:txBody>
      </p:sp>
      <p:sp>
        <p:nvSpPr>
          <p:cNvPr id="6" name="Footer Placeholder 5">
            <a:extLst>
              <a:ext uri="{FF2B5EF4-FFF2-40B4-BE49-F238E27FC236}">
                <a16:creationId xmlns:a16="http://schemas.microsoft.com/office/drawing/2014/main" id="{B4E69EC1-EA29-4EC2-B3DE-0BD9E6D799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782D41-3770-4195-974A-C4DCC1713A43}"/>
              </a:ext>
            </a:extLst>
          </p:cNvPr>
          <p:cNvSpPr>
            <a:spLocks noGrp="1"/>
          </p:cNvSpPr>
          <p:nvPr>
            <p:ph type="sldNum" sz="quarter" idx="12"/>
          </p:nvPr>
        </p:nvSpPr>
        <p:spPr/>
        <p:txBody>
          <a:bodyPr/>
          <a:lstStyle/>
          <a:p>
            <a:fld id="{52C7618A-FC6A-4C5C-9460-74DC0C1C76B2}" type="slidenum">
              <a:rPr lang="en-US" smtClean="0"/>
              <a:t>‹#›</a:t>
            </a:fld>
            <a:endParaRPr lang="en-US"/>
          </a:p>
        </p:txBody>
      </p:sp>
    </p:spTree>
    <p:extLst>
      <p:ext uri="{BB962C8B-B14F-4D97-AF65-F5344CB8AC3E}">
        <p14:creationId xmlns:p14="http://schemas.microsoft.com/office/powerpoint/2010/main" val="15075993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5F6ED8-0102-4159-BD9C-F9C69ACF1A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95DF6B-151D-4284-AA70-2699BDE0A3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6BD7F0-687B-4A40-88AF-94AF03FF1D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1A2469-196B-47F2-A883-422A07452625}" type="datetimeFigureOut">
              <a:rPr lang="en-US" smtClean="0"/>
              <a:t>11/22/2021</a:t>
            </a:fld>
            <a:endParaRPr lang="en-US"/>
          </a:p>
        </p:txBody>
      </p:sp>
      <p:sp>
        <p:nvSpPr>
          <p:cNvPr id="5" name="Footer Placeholder 4">
            <a:extLst>
              <a:ext uri="{FF2B5EF4-FFF2-40B4-BE49-F238E27FC236}">
                <a16:creationId xmlns:a16="http://schemas.microsoft.com/office/drawing/2014/main" id="{B2F1D82C-951F-4F7B-922C-8694568340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A213D83-78E7-4E8A-8CDD-A6DA3041BE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C7618A-FC6A-4C5C-9460-74DC0C1C76B2}" type="slidenum">
              <a:rPr lang="en-US" smtClean="0"/>
              <a:t>‹#›</a:t>
            </a:fld>
            <a:endParaRPr lang="en-US"/>
          </a:p>
        </p:txBody>
      </p:sp>
    </p:spTree>
    <p:extLst>
      <p:ext uri="{BB962C8B-B14F-4D97-AF65-F5344CB8AC3E}">
        <p14:creationId xmlns:p14="http://schemas.microsoft.com/office/powerpoint/2010/main" val="782954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3844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5338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DED669FA-01FE-481E-B85B-1EF14AC014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7692"/>
          </a:xfrm>
          <a:prstGeom prst="rect">
            <a:avLst/>
          </a:prstGeom>
        </p:spPr>
      </p:pic>
    </p:spTree>
    <p:extLst>
      <p:ext uri="{BB962C8B-B14F-4D97-AF65-F5344CB8AC3E}">
        <p14:creationId xmlns:p14="http://schemas.microsoft.com/office/powerpoint/2010/main" val="718554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526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066584-4435-4C6C-959C-0407A753E906}"/>
              </a:ext>
            </a:extLst>
          </p:cNvPr>
          <p:cNvSpPr txBox="1"/>
          <p:nvPr/>
        </p:nvSpPr>
        <p:spPr>
          <a:xfrm>
            <a:off x="3049732" y="3244334"/>
            <a:ext cx="6099462" cy="369332"/>
          </a:xfrm>
          <a:prstGeom prst="rect">
            <a:avLst/>
          </a:prstGeom>
          <a:noFill/>
        </p:spPr>
        <p:txBody>
          <a:bodyPr wrap="square">
            <a:spAutoFit/>
          </a:bodyPr>
          <a:lstStyle/>
          <a:p>
            <a:r>
              <a:rPr lang="en-US">
                <a:solidFill>
                  <a:srgbClr val="000000"/>
                </a:solidFill>
                <a:effectLst/>
              </a:rPr>
              <a:t>/gps_1.png</a:t>
            </a:r>
            <a:endParaRPr lang="en-US"/>
          </a:p>
        </p:txBody>
      </p:sp>
      <p:pic>
        <p:nvPicPr>
          <p:cNvPr id="4" name="Picture 3" descr="Map&#10;&#10;Description automatically generated">
            <a:extLst>
              <a:ext uri="{FF2B5EF4-FFF2-40B4-BE49-F238E27FC236}">
                <a16:creationId xmlns:a16="http://schemas.microsoft.com/office/drawing/2014/main" id="{BAE7F924-0984-4D94-A8E6-B9990E7D90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79"/>
            <a:ext cx="12192000" cy="6855221"/>
          </a:xfrm>
          <a:prstGeom prst="rect">
            <a:avLst/>
          </a:prstGeom>
        </p:spPr>
      </p:pic>
    </p:spTree>
    <p:extLst>
      <p:ext uri="{BB962C8B-B14F-4D97-AF65-F5344CB8AC3E}">
        <p14:creationId xmlns:p14="http://schemas.microsoft.com/office/powerpoint/2010/main" val="3148251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4DE2B7-48F2-4FC4-9BE5-F55A0DE0BE6D}"/>
              </a:ext>
            </a:extLst>
          </p:cNvPr>
          <p:cNvSpPr txBox="1"/>
          <p:nvPr/>
        </p:nvSpPr>
        <p:spPr>
          <a:xfrm>
            <a:off x="3049732" y="3244334"/>
            <a:ext cx="6099462" cy="369332"/>
          </a:xfrm>
          <a:prstGeom prst="rect">
            <a:avLst/>
          </a:prstGeom>
          <a:noFill/>
        </p:spPr>
        <p:txBody>
          <a:bodyPr wrap="square">
            <a:spAutoFit/>
          </a:bodyPr>
          <a:lstStyle/>
          <a:p>
            <a:r>
              <a:rPr lang="en-US">
                <a:solidFill>
                  <a:srgbClr val="000000"/>
                </a:solidFill>
                <a:effectLst/>
              </a:rPr>
              <a:t>/gps_2.png</a:t>
            </a:r>
            <a:endParaRPr lang="en-US"/>
          </a:p>
        </p:txBody>
      </p:sp>
      <p:pic>
        <p:nvPicPr>
          <p:cNvPr id="4" name="Picture 3" descr="Map&#10;&#10;Description automatically generated">
            <a:extLst>
              <a:ext uri="{FF2B5EF4-FFF2-40B4-BE49-F238E27FC236}">
                <a16:creationId xmlns:a16="http://schemas.microsoft.com/office/drawing/2014/main" id="{51ABF435-AB09-4A36-92B4-0A2F408108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94"/>
            <a:ext cx="12192000" cy="6856012"/>
          </a:xfrm>
          <a:prstGeom prst="rect">
            <a:avLst/>
          </a:prstGeom>
        </p:spPr>
      </p:pic>
    </p:spTree>
    <p:extLst>
      <p:ext uri="{BB962C8B-B14F-4D97-AF65-F5344CB8AC3E}">
        <p14:creationId xmlns:p14="http://schemas.microsoft.com/office/powerpoint/2010/main" val="4804675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descr="Graphical user interface, text, application, chat or text message&#10;&#10;Description automatically generated">
            <a:extLst>
              <a:ext uri="{FF2B5EF4-FFF2-40B4-BE49-F238E27FC236}">
                <a16:creationId xmlns:a16="http://schemas.microsoft.com/office/drawing/2014/main" id="{C73E9A28-4255-4D0B-9818-1536761CCD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2162" y="0"/>
            <a:ext cx="3487675" cy="6858000"/>
          </a:xfrm>
          <a:prstGeom prst="rect">
            <a:avLst/>
          </a:prstGeom>
        </p:spPr>
      </p:pic>
    </p:spTree>
    <p:extLst>
      <p:ext uri="{BB962C8B-B14F-4D97-AF65-F5344CB8AC3E}">
        <p14:creationId xmlns:p14="http://schemas.microsoft.com/office/powerpoint/2010/main" val="2424515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4808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cat, domestic cat, mammal, indoor&#10;&#10;Description automatically generated">
            <a:extLst>
              <a:ext uri="{FF2B5EF4-FFF2-40B4-BE49-F238E27FC236}">
                <a16:creationId xmlns:a16="http://schemas.microsoft.com/office/drawing/2014/main" id="{E8C587B3-6F54-4FAC-B289-4ECDD2554386}"/>
              </a:ext>
            </a:extLst>
          </p:cNvPr>
          <p:cNvPicPr>
            <a:picLocks noChangeAspect="1"/>
          </p:cNvPicPr>
          <p:nvPr/>
        </p:nvPicPr>
        <p:blipFill rotWithShape="1">
          <a:blip r:embed="rId3">
            <a:extLst>
              <a:ext uri="{28A0092B-C50C-407E-A947-70E740481C1C}">
                <a14:useLocalDpi xmlns:a14="http://schemas.microsoft.com/office/drawing/2010/main" val="0"/>
              </a:ext>
            </a:extLst>
          </a:blip>
          <a:srcRect b="15730"/>
          <a:stretch/>
        </p:blipFill>
        <p:spPr>
          <a:xfrm>
            <a:off x="20" y="10"/>
            <a:ext cx="12191980" cy="6857990"/>
          </a:xfrm>
          <a:prstGeom prst="rect">
            <a:avLst/>
          </a:prstGeom>
        </p:spPr>
      </p:pic>
      <p:sp>
        <p:nvSpPr>
          <p:cNvPr id="18" name="Rectangle 11">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7E19F1E-1535-4DEA-B1FC-370EC5158C61}"/>
              </a:ext>
            </a:extLst>
          </p:cNvPr>
          <p:cNvSpPr txBox="1"/>
          <p:nvPr/>
        </p:nvSpPr>
        <p:spPr>
          <a:xfrm>
            <a:off x="10846966" y="6684491"/>
            <a:ext cx="1335622" cy="184666"/>
          </a:xfrm>
          <a:prstGeom prst="rect">
            <a:avLst/>
          </a:prstGeom>
          <a:noFill/>
        </p:spPr>
        <p:txBody>
          <a:bodyPr wrap="none" rtlCol="0">
            <a:spAutoFit/>
          </a:bodyPr>
          <a:lstStyle/>
          <a:p>
            <a:r>
              <a:rPr lang="en-US" sz="600" b="1" dirty="0">
                <a:latin typeface="Arial" panose="020B0604020202020204" pitchFamily="34" charset="0"/>
                <a:cs typeface="Arial" panose="020B0604020202020204" pitchFamily="34" charset="0"/>
              </a:rPr>
              <a:t>Image courtesy of Shutterstock</a:t>
            </a:r>
          </a:p>
        </p:txBody>
      </p:sp>
    </p:spTree>
    <p:extLst>
      <p:ext uri="{BB962C8B-B14F-4D97-AF65-F5344CB8AC3E}">
        <p14:creationId xmlns:p14="http://schemas.microsoft.com/office/powerpoint/2010/main" val="6891866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1452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Text, whiteboard&#10;&#10;Description automatically generated">
            <a:extLst>
              <a:ext uri="{FF2B5EF4-FFF2-40B4-BE49-F238E27FC236}">
                <a16:creationId xmlns:a16="http://schemas.microsoft.com/office/drawing/2014/main" id="{D9706D54-5C2B-4E49-AE5B-DF015A3CC260}"/>
              </a:ext>
            </a:extLst>
          </p:cNvPr>
          <p:cNvPicPr>
            <a:picLocks noChangeAspect="1"/>
          </p:cNvPicPr>
          <p:nvPr/>
        </p:nvPicPr>
        <p:blipFill rotWithShape="1">
          <a:blip r:embed="rId3">
            <a:extLst>
              <a:ext uri="{28A0092B-C50C-407E-A947-70E740481C1C}">
                <a14:useLocalDpi xmlns:a14="http://schemas.microsoft.com/office/drawing/2010/main" val="0"/>
              </a:ext>
            </a:extLst>
          </a:blip>
          <a:srcRect t="1370" b="19124"/>
          <a:stretch/>
        </p:blipFill>
        <p:spPr>
          <a:xfrm>
            <a:off x="-8369" y="10"/>
            <a:ext cx="12191980" cy="6857990"/>
          </a:xfrm>
          <a:prstGeom prst="rect">
            <a:avLst/>
          </a:prstGeom>
        </p:spPr>
      </p:pic>
      <p:sp>
        <p:nvSpPr>
          <p:cNvPr id="9" name="Rectangle 8">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FD902AE-B800-4963-81DF-6B3FE4B90AC6}"/>
              </a:ext>
            </a:extLst>
          </p:cNvPr>
          <p:cNvSpPr txBox="1"/>
          <p:nvPr/>
        </p:nvSpPr>
        <p:spPr>
          <a:xfrm>
            <a:off x="10863744" y="6684491"/>
            <a:ext cx="1335622" cy="184666"/>
          </a:xfrm>
          <a:prstGeom prst="rect">
            <a:avLst/>
          </a:prstGeom>
          <a:noFill/>
        </p:spPr>
        <p:txBody>
          <a:bodyPr wrap="none" rtlCol="0">
            <a:spAutoFit/>
          </a:bodyPr>
          <a:lstStyle/>
          <a:p>
            <a:r>
              <a:rPr lang="en-US" sz="600" b="1" dirty="0">
                <a:latin typeface="Arial" panose="020B0604020202020204" pitchFamily="34" charset="0"/>
                <a:cs typeface="Arial" panose="020B0604020202020204" pitchFamily="34" charset="0"/>
              </a:rPr>
              <a:t>Image courtesy of Shutterstock</a:t>
            </a:r>
          </a:p>
        </p:txBody>
      </p:sp>
    </p:spTree>
    <p:extLst>
      <p:ext uri="{BB962C8B-B14F-4D97-AF65-F5344CB8AC3E}">
        <p14:creationId xmlns:p14="http://schemas.microsoft.com/office/powerpoint/2010/main" val="1046541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descr="A person and two children standing on a dock by a body of water&#10;&#10;Description automatically generated with low confidence">
            <a:extLst>
              <a:ext uri="{FF2B5EF4-FFF2-40B4-BE49-F238E27FC236}">
                <a16:creationId xmlns:a16="http://schemas.microsoft.com/office/drawing/2014/main" id="{1D324DB0-E1E1-4B96-A96B-0195DEE0AD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3809" y="176170"/>
            <a:ext cx="6856999" cy="6360702"/>
          </a:xfrm>
          <a:prstGeom prst="rect">
            <a:avLst/>
          </a:prstGeom>
        </p:spPr>
      </p:pic>
    </p:spTree>
    <p:extLst>
      <p:ext uri="{BB962C8B-B14F-4D97-AF65-F5344CB8AC3E}">
        <p14:creationId xmlns:p14="http://schemas.microsoft.com/office/powerpoint/2010/main" val="37381760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3036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descr="A person smiling for the camera&#10;&#10;Description automatically generated with medium confidence">
            <a:extLst>
              <a:ext uri="{FF2B5EF4-FFF2-40B4-BE49-F238E27FC236}">
                <a16:creationId xmlns:a16="http://schemas.microsoft.com/office/drawing/2014/main" id="{91EB58CF-0EE4-4A57-970A-1D675A0F9E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6370" y="1969314"/>
            <a:ext cx="6308522" cy="4731391"/>
          </a:xfrm>
          <a:prstGeom prst="rect">
            <a:avLst/>
          </a:prstGeom>
        </p:spPr>
      </p:pic>
      <p:pic>
        <p:nvPicPr>
          <p:cNvPr id="4" name="Picture 3" descr="A group of people posing for the camera&#10;&#10;Description automatically generated with medium confidence">
            <a:extLst>
              <a:ext uri="{FF2B5EF4-FFF2-40B4-BE49-F238E27FC236}">
                <a16:creationId xmlns:a16="http://schemas.microsoft.com/office/drawing/2014/main" id="{0A8B6E12-8DA2-4D97-BF38-42034DE307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111" y="75501"/>
            <a:ext cx="6308522" cy="4731391"/>
          </a:xfrm>
          <a:prstGeom prst="rect">
            <a:avLst/>
          </a:prstGeom>
        </p:spPr>
      </p:pic>
    </p:spTree>
    <p:extLst>
      <p:ext uri="{BB962C8B-B14F-4D97-AF65-F5344CB8AC3E}">
        <p14:creationId xmlns:p14="http://schemas.microsoft.com/office/powerpoint/2010/main" val="10824573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73311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7978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34245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7006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descr="A group of people posing for the camera&#10;&#10;Description automatically generated with medium confidence">
            <a:extLst>
              <a:ext uri="{FF2B5EF4-FFF2-40B4-BE49-F238E27FC236}">
                <a16:creationId xmlns:a16="http://schemas.microsoft.com/office/drawing/2014/main" id="{55BE2B9B-D3D8-4FEC-8479-34F57E7EBA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4910" y="178990"/>
            <a:ext cx="8660822" cy="6495616"/>
          </a:xfrm>
          <a:prstGeom prst="rect">
            <a:avLst/>
          </a:prstGeom>
        </p:spPr>
      </p:pic>
    </p:spTree>
    <p:extLst>
      <p:ext uri="{BB962C8B-B14F-4D97-AF65-F5344CB8AC3E}">
        <p14:creationId xmlns:p14="http://schemas.microsoft.com/office/powerpoint/2010/main" val="3390454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7073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descr="A person smiling for the camera&#10;&#10;Description automatically generated with medium confidence">
            <a:extLst>
              <a:ext uri="{FF2B5EF4-FFF2-40B4-BE49-F238E27FC236}">
                <a16:creationId xmlns:a16="http://schemas.microsoft.com/office/drawing/2014/main" id="{A39DF219-8459-4B9C-9BB9-051D047157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7515" y="-4864"/>
            <a:ext cx="9150485" cy="6862864"/>
          </a:xfrm>
          <a:prstGeom prst="rect">
            <a:avLst/>
          </a:prstGeom>
        </p:spPr>
      </p:pic>
    </p:spTree>
    <p:extLst>
      <p:ext uri="{BB962C8B-B14F-4D97-AF65-F5344CB8AC3E}">
        <p14:creationId xmlns:p14="http://schemas.microsoft.com/office/powerpoint/2010/main" val="694157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8589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D734624-BD6A-41C6-A212-9FB6BDD0099D}"/>
              </a:ext>
            </a:extLst>
          </p:cNvPr>
          <p:cNvSpPr txBox="1"/>
          <p:nvPr/>
        </p:nvSpPr>
        <p:spPr>
          <a:xfrm>
            <a:off x="2768366" y="0"/>
            <a:ext cx="6780446" cy="584775"/>
          </a:xfrm>
          <a:prstGeom prst="rect">
            <a:avLst/>
          </a:prstGeom>
          <a:noFill/>
        </p:spPr>
        <p:txBody>
          <a:bodyPr wrap="none" rtlCol="0">
            <a:spAutoFit/>
          </a:bodyPr>
          <a:lstStyle/>
          <a:p>
            <a:r>
              <a:rPr lang="en-US" sz="3200" b="1" dirty="0">
                <a:solidFill>
                  <a:schemeClr val="bg1"/>
                </a:solidFill>
              </a:rPr>
              <a:t>County Level Distribution of Therapists</a:t>
            </a:r>
          </a:p>
        </p:txBody>
      </p:sp>
      <p:sp>
        <p:nvSpPr>
          <p:cNvPr id="7" name="TextBox 6">
            <a:extLst>
              <a:ext uri="{FF2B5EF4-FFF2-40B4-BE49-F238E27FC236}">
                <a16:creationId xmlns:a16="http://schemas.microsoft.com/office/drawing/2014/main" id="{C22DC53D-96DE-4D58-8D84-962962EC31FC}"/>
              </a:ext>
            </a:extLst>
          </p:cNvPr>
          <p:cNvSpPr txBox="1"/>
          <p:nvPr/>
        </p:nvSpPr>
        <p:spPr>
          <a:xfrm>
            <a:off x="10521891" y="6673334"/>
            <a:ext cx="1751202" cy="184666"/>
          </a:xfrm>
          <a:prstGeom prst="rect">
            <a:avLst/>
          </a:prstGeom>
          <a:noFill/>
        </p:spPr>
        <p:txBody>
          <a:bodyPr wrap="square">
            <a:spAutoFit/>
          </a:bodyPr>
          <a:lstStyle/>
          <a:p>
            <a:r>
              <a:rPr lang="en-US" sz="600" b="1" dirty="0">
                <a:solidFill>
                  <a:schemeClr val="bg1"/>
                </a:solidFill>
                <a:latin typeface="Times New Roman" panose="02020603050405020304" pitchFamily="18" charset="0"/>
                <a:cs typeface="Times New Roman" panose="02020603050405020304" pitchFamily="18" charset="0"/>
              </a:rPr>
              <a:t>https://www.apa.org/monitor/2016/03/datapoint</a:t>
            </a:r>
          </a:p>
        </p:txBody>
      </p:sp>
      <p:pic>
        <p:nvPicPr>
          <p:cNvPr id="8" name="Picture 7" descr="Map&#10;&#10;Description automatically generated">
            <a:extLst>
              <a:ext uri="{FF2B5EF4-FFF2-40B4-BE49-F238E27FC236}">
                <a16:creationId xmlns:a16="http://schemas.microsoft.com/office/drawing/2014/main" id="{837FB258-4CF6-410B-820C-26F1B1639A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TextBox 8">
            <a:extLst>
              <a:ext uri="{FF2B5EF4-FFF2-40B4-BE49-F238E27FC236}">
                <a16:creationId xmlns:a16="http://schemas.microsoft.com/office/drawing/2014/main" id="{EE0BE3DB-1B04-479F-BC1D-CB405E94E84B}"/>
              </a:ext>
            </a:extLst>
          </p:cNvPr>
          <p:cNvSpPr txBox="1"/>
          <p:nvPr/>
        </p:nvSpPr>
        <p:spPr>
          <a:xfrm>
            <a:off x="2320950" y="8389"/>
            <a:ext cx="6200159" cy="584775"/>
          </a:xfrm>
          <a:prstGeom prst="rect">
            <a:avLst/>
          </a:prstGeom>
          <a:noFill/>
        </p:spPr>
        <p:txBody>
          <a:bodyPr wrap="none" rtlCol="0">
            <a:spAutoFit/>
          </a:bodyPr>
          <a:lstStyle/>
          <a:p>
            <a:r>
              <a:rPr lang="en-US" sz="3200" b="1" dirty="0">
                <a:solidFill>
                  <a:schemeClr val="bg1"/>
                </a:solidFill>
                <a:latin typeface="Function" pitchFamily="2" charset="0"/>
                <a:cs typeface="Arial" panose="020B0604020202020204" pitchFamily="34" charset="0"/>
              </a:rPr>
              <a:t>County Level Distribution of Therapists</a:t>
            </a:r>
          </a:p>
        </p:txBody>
      </p:sp>
      <p:sp>
        <p:nvSpPr>
          <p:cNvPr id="10" name="TextBox 9">
            <a:extLst>
              <a:ext uri="{FF2B5EF4-FFF2-40B4-BE49-F238E27FC236}">
                <a16:creationId xmlns:a16="http://schemas.microsoft.com/office/drawing/2014/main" id="{8A310EB5-8950-4091-A85F-C14C49DE9440}"/>
              </a:ext>
            </a:extLst>
          </p:cNvPr>
          <p:cNvSpPr txBox="1"/>
          <p:nvPr/>
        </p:nvSpPr>
        <p:spPr>
          <a:xfrm>
            <a:off x="10298226" y="6673226"/>
            <a:ext cx="1888659" cy="184666"/>
          </a:xfrm>
          <a:prstGeom prst="rect">
            <a:avLst/>
          </a:prstGeom>
          <a:noFill/>
        </p:spPr>
        <p:txBody>
          <a:bodyPr wrap="none" rtlCol="0">
            <a:spAutoFit/>
          </a:bodyPr>
          <a:lstStyle/>
          <a:p>
            <a:r>
              <a:rPr lang="en-US" sz="600" b="1" dirty="0">
                <a:solidFill>
                  <a:schemeClr val="bg1"/>
                </a:solidFill>
                <a:latin typeface="Arial" panose="020B0604020202020204" pitchFamily="34" charset="0"/>
                <a:cs typeface="Arial" panose="020B0604020202020204" pitchFamily="34" charset="0"/>
              </a:rPr>
              <a:t>https://www.apa.org/monitor/2016/03/datapoint</a:t>
            </a:r>
          </a:p>
        </p:txBody>
      </p:sp>
    </p:spTree>
    <p:extLst>
      <p:ext uri="{BB962C8B-B14F-4D97-AF65-F5344CB8AC3E}">
        <p14:creationId xmlns:p14="http://schemas.microsoft.com/office/powerpoint/2010/main" val="2933855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0354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FD312E-BFBD-49D8-BF73-5DEFBD4E6FB5}"/>
              </a:ext>
            </a:extLst>
          </p:cNvPr>
          <p:cNvSpPr txBox="1"/>
          <p:nvPr/>
        </p:nvSpPr>
        <p:spPr>
          <a:xfrm>
            <a:off x="3049732" y="3244334"/>
            <a:ext cx="6099462" cy="369332"/>
          </a:xfrm>
          <a:prstGeom prst="rect">
            <a:avLst/>
          </a:prstGeom>
          <a:noFill/>
        </p:spPr>
        <p:txBody>
          <a:bodyPr wrap="square">
            <a:spAutoFit/>
          </a:bodyPr>
          <a:lstStyle/>
          <a:p>
            <a:r>
              <a:rPr lang="en-US">
                <a:solidFill>
                  <a:srgbClr val="000000"/>
                </a:solidFill>
                <a:effectLst/>
              </a:rPr>
              <a:t>/beta.png</a:t>
            </a:r>
            <a:endParaRPr lang="en-US"/>
          </a:p>
        </p:txBody>
      </p:sp>
      <p:pic>
        <p:nvPicPr>
          <p:cNvPr id="4" name="Picture 3" descr="A picture containing text, electronics&#10;&#10;Description automatically generated">
            <a:extLst>
              <a:ext uri="{FF2B5EF4-FFF2-40B4-BE49-F238E27FC236}">
                <a16:creationId xmlns:a16="http://schemas.microsoft.com/office/drawing/2014/main" id="{B351F13D-B9AC-4C7A-9874-BD54522672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70"/>
            <a:ext cx="12192000" cy="6859870"/>
          </a:xfrm>
          <a:prstGeom prst="rect">
            <a:avLst/>
          </a:prstGeom>
        </p:spPr>
      </p:pic>
      <p:sp>
        <p:nvSpPr>
          <p:cNvPr id="6" name="TextBox 5">
            <a:extLst>
              <a:ext uri="{FF2B5EF4-FFF2-40B4-BE49-F238E27FC236}">
                <a16:creationId xmlns:a16="http://schemas.microsoft.com/office/drawing/2014/main" id="{43B736B7-680E-46A6-8249-B13CB04A066B}"/>
              </a:ext>
            </a:extLst>
          </p:cNvPr>
          <p:cNvSpPr txBox="1"/>
          <p:nvPr/>
        </p:nvSpPr>
        <p:spPr>
          <a:xfrm>
            <a:off x="10855355" y="6684491"/>
            <a:ext cx="1335622" cy="184666"/>
          </a:xfrm>
          <a:prstGeom prst="rect">
            <a:avLst/>
          </a:prstGeom>
          <a:noFill/>
        </p:spPr>
        <p:txBody>
          <a:bodyPr wrap="none" rtlCol="0">
            <a:spAutoFit/>
          </a:bodyPr>
          <a:lstStyle/>
          <a:p>
            <a:r>
              <a:rPr lang="en-US" sz="600" b="1" dirty="0">
                <a:solidFill>
                  <a:schemeClr val="bg1"/>
                </a:solidFill>
                <a:latin typeface="Arial" panose="020B0604020202020204" pitchFamily="34" charset="0"/>
                <a:cs typeface="Arial" panose="020B0604020202020204" pitchFamily="34" charset="0"/>
              </a:rPr>
              <a:t>Image courtesy of Shutterstock</a:t>
            </a:r>
          </a:p>
        </p:txBody>
      </p:sp>
    </p:spTree>
    <p:extLst>
      <p:ext uri="{BB962C8B-B14F-4D97-AF65-F5344CB8AC3E}">
        <p14:creationId xmlns:p14="http://schemas.microsoft.com/office/powerpoint/2010/main" val="16333593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87FAE312A2053459108E2118F0CA13A" ma:contentTypeVersion="8" ma:contentTypeDescription="Create a new document." ma:contentTypeScope="" ma:versionID="a8f963cae3831145c65a691fde9c8e81">
  <xsd:schema xmlns:xsd="http://www.w3.org/2001/XMLSchema" xmlns:xs="http://www.w3.org/2001/XMLSchema" xmlns:p="http://schemas.microsoft.com/office/2006/metadata/properties" xmlns:ns3="c06dafe5-2d18-4166-bc91-b0b5f8b4e62d" xmlns:ns4="2ce9b004-6133-4c8b-b617-737844adec22" targetNamespace="http://schemas.microsoft.com/office/2006/metadata/properties" ma:root="true" ma:fieldsID="337c62d9f91c14495a77ed251054a464" ns3:_="" ns4:_="">
    <xsd:import namespace="c06dafe5-2d18-4166-bc91-b0b5f8b4e62d"/>
    <xsd:import namespace="2ce9b004-6133-4c8b-b617-737844adec22"/>
    <xsd:element name="properties">
      <xsd:complexType>
        <xsd:sequence>
          <xsd:element name="documentManagement">
            <xsd:complexType>
              <xsd:all>
                <xsd:element ref="ns3:MediaServiceMetadata" minOccurs="0"/>
                <xsd:element ref="ns3:MediaServiceFastMetadata" minOccurs="0"/>
                <xsd:element ref="ns3:MediaServiceDateTaken" minOccurs="0"/>
                <xsd:element ref="ns4:SharedWithUsers" minOccurs="0"/>
                <xsd:element ref="ns4:SharedWithDetails" minOccurs="0"/>
                <xsd:element ref="ns4:SharingHintHash"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6dafe5-2d18-4166-bc91-b0b5f8b4e62d"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ce9b004-6133-4c8b-b617-737844adec22"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BBE5E7-0477-4F2D-8C58-92C791F7E7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6dafe5-2d18-4166-bc91-b0b5f8b4e62d"/>
    <ds:schemaRef ds:uri="2ce9b004-6133-4c8b-b617-737844adec2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C4244C4-3DAF-4DDC-94E3-7C335E1896C7}">
  <ds:schemaRefs>
    <ds:schemaRef ds:uri="http://www.w3.org/XML/1998/namespace"/>
    <ds:schemaRef ds:uri="http://purl.org/dc/terms/"/>
    <ds:schemaRef ds:uri="http://purl.org/dc/elements/1.1/"/>
    <ds:schemaRef ds:uri="http://schemas.microsoft.com/office/2006/metadata/properties"/>
    <ds:schemaRef ds:uri="http://schemas.microsoft.com/office/2006/documentManagement/types"/>
    <ds:schemaRef ds:uri="c06dafe5-2d18-4166-bc91-b0b5f8b4e62d"/>
    <ds:schemaRef ds:uri="http://purl.org/dc/dcmitype/"/>
    <ds:schemaRef ds:uri="http://schemas.microsoft.com/office/infopath/2007/PartnerControls"/>
    <ds:schemaRef ds:uri="http://schemas.openxmlformats.org/package/2006/metadata/core-properties"/>
    <ds:schemaRef ds:uri="2ce9b004-6133-4c8b-b617-737844adec22"/>
  </ds:schemaRefs>
</ds:datastoreItem>
</file>

<file path=customXml/itemProps3.xml><?xml version="1.0" encoding="utf-8"?>
<ds:datastoreItem xmlns:ds="http://schemas.openxmlformats.org/officeDocument/2006/customXml" ds:itemID="{BC737A7C-A908-4849-B4D0-011F80EFA7D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3942</TotalTime>
  <Words>2616</Words>
  <Application>Microsoft Office PowerPoint</Application>
  <PresentationFormat>Widescreen</PresentationFormat>
  <Paragraphs>70</Paragraphs>
  <Slides>25</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Function</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J. Curtin</dc:creator>
  <cp:lastModifiedBy>John J. Curtin</cp:lastModifiedBy>
  <cp:revision>5</cp:revision>
  <dcterms:created xsi:type="dcterms:W3CDTF">2021-10-20T14:55:52Z</dcterms:created>
  <dcterms:modified xsi:type="dcterms:W3CDTF">2021-11-22T15:49:11Z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0x010100587FAE312A2053459108E2118F0CA13A</vt:lpwstr>
  </property>
</Properties>
</file>

<file path=docProps/thumbnail.jpeg>
</file>